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49"/>
  </p:notesMasterIdLst>
  <p:handoutMasterIdLst>
    <p:handoutMasterId r:id="rId50"/>
  </p:handoutMasterIdLst>
  <p:sldIdLst>
    <p:sldId id="256" r:id="rId2"/>
    <p:sldId id="259" r:id="rId3"/>
    <p:sldId id="313" r:id="rId4"/>
    <p:sldId id="315" r:id="rId5"/>
    <p:sldId id="268" r:id="rId6"/>
    <p:sldId id="269" r:id="rId7"/>
    <p:sldId id="282" r:id="rId8"/>
    <p:sldId id="278" r:id="rId9"/>
    <p:sldId id="270" r:id="rId10"/>
    <p:sldId id="306" r:id="rId11"/>
    <p:sldId id="307" r:id="rId12"/>
    <p:sldId id="277" r:id="rId13"/>
    <p:sldId id="279" r:id="rId14"/>
    <p:sldId id="280" r:id="rId15"/>
    <p:sldId id="286" r:id="rId16"/>
    <p:sldId id="287" r:id="rId17"/>
    <p:sldId id="288" r:id="rId18"/>
    <p:sldId id="290" r:id="rId19"/>
    <p:sldId id="292" r:id="rId20"/>
    <p:sldId id="289" r:id="rId21"/>
    <p:sldId id="291" r:id="rId22"/>
    <p:sldId id="293" r:id="rId23"/>
    <p:sldId id="312" r:id="rId24"/>
    <p:sldId id="308" r:id="rId25"/>
    <p:sldId id="304" r:id="rId26"/>
    <p:sldId id="283" r:id="rId27"/>
    <p:sldId id="318" r:id="rId28"/>
    <p:sldId id="285" r:id="rId29"/>
    <p:sldId id="294" r:id="rId30"/>
    <p:sldId id="295" r:id="rId31"/>
    <p:sldId id="296" r:id="rId32"/>
    <p:sldId id="316" r:id="rId33"/>
    <p:sldId id="297" r:id="rId34"/>
    <p:sldId id="298" r:id="rId35"/>
    <p:sldId id="299" r:id="rId36"/>
    <p:sldId id="309" r:id="rId37"/>
    <p:sldId id="276" r:id="rId38"/>
    <p:sldId id="301" r:id="rId39"/>
    <p:sldId id="302" r:id="rId40"/>
    <p:sldId id="317" r:id="rId41"/>
    <p:sldId id="300" r:id="rId42"/>
    <p:sldId id="310" r:id="rId43"/>
    <p:sldId id="305" r:id="rId44"/>
    <p:sldId id="319" r:id="rId45"/>
    <p:sldId id="303" r:id="rId46"/>
    <p:sldId id="311" r:id="rId47"/>
    <p:sldId id="258" r:id="rId48"/>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0">
          <p15:clr>
            <a:srgbClr val="A4A3A4"/>
          </p15:clr>
        </p15:guide>
        <p15:guide id="2" orient="horz" pos="3869">
          <p15:clr>
            <a:srgbClr val="A4A3A4"/>
          </p15:clr>
        </p15:guide>
        <p15:guide id="3" pos="345">
          <p15:clr>
            <a:srgbClr val="A4A3A4"/>
          </p15:clr>
        </p15:guide>
        <p15:guide id="4" pos="5366">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FF3"/>
    <a:srgbClr val="E63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1" autoAdjust="0"/>
    <p:restoredTop sz="94818" autoAdjust="0"/>
  </p:normalViewPr>
  <p:slideViewPr>
    <p:cSldViewPr snapToGrid="0" snapToObjects="1">
      <p:cViewPr varScale="1">
        <p:scale>
          <a:sx n="117" d="100"/>
          <a:sy n="117" d="100"/>
        </p:scale>
        <p:origin x="1901" y="82"/>
      </p:cViewPr>
      <p:guideLst>
        <p:guide orient="horz" pos="890"/>
        <p:guide orient="horz" pos="3869"/>
        <p:guide pos="345"/>
        <p:guide pos="5366"/>
      </p:guideLst>
    </p:cSldViewPr>
  </p:slideViewPr>
  <p:outlineViewPr>
    <p:cViewPr>
      <p:scale>
        <a:sx n="33" d="100"/>
        <a:sy n="33" d="100"/>
      </p:scale>
      <p:origin x="36" y="4872"/>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p:scale>
          <a:sx n="100" d="100"/>
          <a:sy n="100" d="100"/>
        </p:scale>
        <p:origin x="-3288" y="-7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2017" y="9431814"/>
            <a:ext cx="2945659" cy="496411"/>
          </a:xfrm>
          <a:prstGeom prst="rect">
            <a:avLst/>
          </a:prstGeom>
        </p:spPr>
        <p:txBody>
          <a:bodyPr vert="horz" lIns="91440" tIns="45720" rIns="91440" bIns="45720" rtlCol="0" anchor="b" anchorCtr="0"/>
          <a:lstStyle>
            <a:lvl1pPr algn="r">
              <a:defRPr sz="1200"/>
            </a:lvl1pPr>
          </a:lstStyle>
          <a:p>
            <a:fld id="{A4F87B00-D7D7-4E73-88E5-5DF5797B2681}" type="datetimeFigureOut">
              <a:rPr lang="de-AT" smtClean="0"/>
              <a:t>28.03.2023</a:t>
            </a:fld>
            <a:endParaRPr lang="de-AT" dirty="0"/>
          </a:p>
        </p:txBody>
      </p:sp>
      <p:sp>
        <p:nvSpPr>
          <p:cNvPr id="4" name="Fußzeilenplatzhalter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de-AT" dirty="0"/>
          </a:p>
        </p:txBody>
      </p:sp>
      <p:sp>
        <p:nvSpPr>
          <p:cNvPr id="6" name="Foliennummernplatzhalter 5"/>
          <p:cNvSpPr>
            <a:spLocks noGrp="1"/>
          </p:cNvSpPr>
          <p:nvPr>
            <p:ph type="sldNum" sz="quarter" idx="3"/>
          </p:nvPr>
        </p:nvSpPr>
        <p:spPr>
          <a:xfrm>
            <a:off x="2945659" y="9430091"/>
            <a:ext cx="904784" cy="496411"/>
          </a:xfrm>
          <a:prstGeom prst="rect">
            <a:avLst/>
          </a:prstGeom>
        </p:spPr>
        <p:txBody>
          <a:bodyPr vert="horz" lIns="91440" tIns="45720" rIns="91440" bIns="45720" rtlCol="0" anchor="b"/>
          <a:lstStyle>
            <a:lvl1pPr algn="r">
              <a:defRPr sz="1200"/>
            </a:lvl1pPr>
          </a:lstStyle>
          <a:p>
            <a:pPr algn="ctr"/>
            <a:fld id="{1BCACBB0-6C6B-4B3E-B6E6-54B62284C21B}" type="slidenum">
              <a:rPr lang="de-AT" smtClean="0"/>
              <a:pPr algn="ctr"/>
              <a:t>‹Nr.›</a:t>
            </a:fld>
            <a:endParaRPr lang="de-AT" dirty="0"/>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160752" y="330122"/>
            <a:ext cx="1371666" cy="332578"/>
          </a:xfrm>
          <a:prstGeom prst="rect">
            <a:avLst/>
          </a:prstGeom>
          <a:noFill/>
          <a:ln>
            <a:noFill/>
          </a:ln>
        </p:spPr>
      </p:pic>
    </p:spTree>
    <p:extLst>
      <p:ext uri="{BB962C8B-B14F-4D97-AF65-F5344CB8AC3E}">
        <p14:creationId xmlns:p14="http://schemas.microsoft.com/office/powerpoint/2010/main" val="1483347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2017" y="9430090"/>
            <a:ext cx="2945659" cy="496411"/>
          </a:xfrm>
          <a:prstGeom prst="rect">
            <a:avLst/>
          </a:prstGeom>
        </p:spPr>
        <p:txBody>
          <a:bodyPr vert="horz" lIns="91440" tIns="45720" rIns="91440" bIns="45720" rtlCol="0" anchor="b" anchorCtr="0"/>
          <a:lstStyle>
            <a:lvl1pPr algn="r">
              <a:defRPr sz="1200"/>
            </a:lvl1pPr>
          </a:lstStyle>
          <a:p>
            <a:fld id="{64F923B6-97FF-4AF0-A17D-1758840DBBE2}" type="datetimeFigureOut">
              <a:rPr lang="de-AT" smtClean="0"/>
              <a:t>28.03.2023</a:t>
            </a:fld>
            <a:endParaRPr lang="de-AT"/>
          </a:p>
        </p:txBody>
      </p:sp>
      <p:sp>
        <p:nvSpPr>
          <p:cNvPr id="4" name="Folienbildplatzhalter 3"/>
          <p:cNvSpPr>
            <a:spLocks noGrp="1" noRot="1" noChangeAspect="1"/>
          </p:cNvSpPr>
          <p:nvPr>
            <p:ph type="sldImg" idx="2"/>
          </p:nvPr>
        </p:nvSpPr>
        <p:spPr>
          <a:xfrm>
            <a:off x="611188" y="674688"/>
            <a:ext cx="5575300" cy="418147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854895" y="4964113"/>
            <a:ext cx="5090351" cy="4219495"/>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6" name="Fußzeilenplatzhalter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2945659" y="9430089"/>
            <a:ext cx="904784" cy="498136"/>
          </a:xfrm>
          <a:prstGeom prst="rect">
            <a:avLst/>
          </a:prstGeom>
        </p:spPr>
        <p:txBody>
          <a:bodyPr vert="horz" lIns="91440" tIns="45720" rIns="91440" bIns="45720" rtlCol="0" anchor="b"/>
          <a:lstStyle>
            <a:lvl1pPr algn="ctr">
              <a:defRPr sz="1200"/>
            </a:lvl1pPr>
          </a:lstStyle>
          <a:p>
            <a:fld id="{F0A5DA3B-92D6-4D4B-9895-D15CB563B5E4}" type="slidenum">
              <a:rPr lang="de-AT" smtClean="0"/>
              <a:pPr/>
              <a:t>‹Nr.›</a:t>
            </a:fld>
            <a:endParaRPr lang="de-AT"/>
          </a:p>
        </p:txBody>
      </p:sp>
    </p:spTree>
    <p:extLst>
      <p:ext uri="{BB962C8B-B14F-4D97-AF65-F5344CB8AC3E}">
        <p14:creationId xmlns:p14="http://schemas.microsoft.com/office/powerpoint/2010/main" val="1136113356"/>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200"/>
      </a:spcBef>
      <a:defRPr sz="1200" kern="1200">
        <a:solidFill>
          <a:schemeClr val="tx1"/>
        </a:solidFill>
        <a:latin typeface="+mn-lt"/>
        <a:ea typeface="+mn-ea"/>
        <a:cs typeface="+mn-cs"/>
      </a:defRPr>
    </a:lvl1pPr>
    <a:lvl2pPr marL="396000" indent="-171450" algn="l" defTabSz="914400" rtl="0" eaLnBrk="1" latinLnBrk="0" hangingPunct="1">
      <a:spcBef>
        <a:spcPts val="200"/>
      </a:spcBef>
      <a:buFont typeface="Arial" pitchFamily="34" charset="0"/>
      <a:buChar char="•"/>
      <a:defRPr sz="1200" kern="1200">
        <a:solidFill>
          <a:schemeClr val="tx1"/>
        </a:solidFill>
        <a:latin typeface="+mn-lt"/>
        <a:ea typeface="+mn-ea"/>
        <a:cs typeface="+mn-cs"/>
      </a:defRPr>
    </a:lvl2pPr>
    <a:lvl3pPr marL="792000" indent="-171450" algn="l" defTabSz="914400" rtl="0" eaLnBrk="1" latinLnBrk="0" hangingPunct="1">
      <a:spcBef>
        <a:spcPts val="200"/>
      </a:spcBef>
      <a:buFont typeface="Courier New" pitchFamily="49" charset="0"/>
      <a:buChar char="o"/>
      <a:defRPr sz="1200" kern="1200">
        <a:solidFill>
          <a:schemeClr val="tx1"/>
        </a:solidFill>
        <a:latin typeface="+mn-lt"/>
        <a:ea typeface="+mn-ea"/>
        <a:cs typeface="+mn-cs"/>
      </a:defRPr>
    </a:lvl3pPr>
    <a:lvl4pPr marL="1188000" indent="-171450" algn="l" defTabSz="914400" rtl="0" eaLnBrk="1" latinLnBrk="0" hangingPunct="1">
      <a:spcBef>
        <a:spcPts val="200"/>
      </a:spcBef>
      <a:buFont typeface="Wingdings" pitchFamily="2" charset="2"/>
      <a:buChar char="§"/>
      <a:defRPr sz="1200" kern="1200">
        <a:solidFill>
          <a:schemeClr val="tx1"/>
        </a:solidFill>
        <a:latin typeface="+mn-lt"/>
        <a:ea typeface="+mn-ea"/>
        <a:cs typeface="+mn-cs"/>
      </a:defRPr>
    </a:lvl4pPr>
    <a:lvl5pPr marL="1584000" indent="-171450" algn="l" defTabSz="914400" rtl="0" eaLnBrk="1" latinLnBrk="0" hangingPunct="1">
      <a:spcBef>
        <a:spcPts val="200"/>
      </a:spcBef>
      <a:buFont typeface="Symbol" pitchFamily="18" charset="2"/>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1" name="Picture 2" descr="C:\BKA-2018\BKA2018-Brief\REPUBLIK-AT-DOKUMENTVORLAGEN\POTX\HG_Powerpoint_4zu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38951"/>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a:xfrm>
            <a:off x="539999" y="1270000"/>
            <a:ext cx="7978526" cy="1054449"/>
          </a:xfrm>
        </p:spPr>
        <p:txBody>
          <a:bodyPr anchor="b" anchorCtr="0"/>
          <a:lstStyle>
            <a:lvl1pPr>
              <a:lnSpc>
                <a:spcPts val="4000"/>
              </a:lnSpc>
              <a:defRPr sz="3600">
                <a:solidFill>
                  <a:schemeClr val="tx1"/>
                </a:solidFill>
                <a:latin typeface="+mj-lt"/>
              </a:defRPr>
            </a:lvl1pPr>
          </a:lstStyle>
          <a:p>
            <a:r>
              <a:rPr lang="de-DE" dirty="0" smtClean="0"/>
              <a:t>Titelmasterformat </a:t>
            </a:r>
            <a:br>
              <a:rPr lang="de-DE" dirty="0" smtClean="0"/>
            </a:br>
            <a:r>
              <a:rPr lang="de-DE" dirty="0" smtClean="0"/>
              <a:t>durch Klicken bearbeiten</a:t>
            </a:r>
            <a:endParaRPr lang="de-AT" dirty="0"/>
          </a:p>
        </p:txBody>
      </p:sp>
      <p:sp>
        <p:nvSpPr>
          <p:cNvPr id="3" name="Untertitel 1"/>
          <p:cNvSpPr>
            <a:spLocks noGrp="1"/>
          </p:cNvSpPr>
          <p:nvPr>
            <p:ph type="subTitle" idx="1"/>
          </p:nvPr>
        </p:nvSpPr>
        <p:spPr>
          <a:xfrm>
            <a:off x="539999" y="2414799"/>
            <a:ext cx="7978526" cy="1853851"/>
          </a:xfrm>
        </p:spPr>
        <p:txBody>
          <a:bodyPr/>
          <a:lstStyle>
            <a:lvl1pPr marL="0" indent="0" algn="l">
              <a:lnSpc>
                <a:spcPts val="4000"/>
              </a:lnSpc>
              <a:spcBef>
                <a:spcPts val="0"/>
              </a:spcBef>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dirty="0"/>
          </a:p>
        </p:txBody>
      </p:sp>
      <p:sp>
        <p:nvSpPr>
          <p:cNvPr id="5" name="Textplatzhalter 4"/>
          <p:cNvSpPr>
            <a:spLocks noGrp="1"/>
          </p:cNvSpPr>
          <p:nvPr>
            <p:ph type="body" sz="quarter" idx="10"/>
          </p:nvPr>
        </p:nvSpPr>
        <p:spPr>
          <a:xfrm>
            <a:off x="539750" y="5588000"/>
            <a:ext cx="3422650" cy="554038"/>
          </a:xfrm>
        </p:spPr>
        <p:txBody>
          <a:bodyPr anchor="b" anchorCtr="0"/>
          <a:lstStyle>
            <a:lvl1pPr marL="0" indent="0">
              <a:lnSpc>
                <a:spcPts val="1800"/>
              </a:lnSpc>
              <a:spcAft>
                <a:spcPts val="0"/>
              </a:spcAft>
              <a:buNone/>
              <a:defRPr sz="1400"/>
            </a:lvl1pPr>
          </a:lstStyle>
          <a:p>
            <a:pPr lvl="0"/>
            <a:r>
              <a:rPr lang="de-DE" smtClean="0"/>
              <a:t>Formatvorlagen des Textmasters bearbeiten</a:t>
            </a:r>
          </a:p>
        </p:txBody>
      </p:sp>
      <p:sp>
        <p:nvSpPr>
          <p:cNvPr id="8" name="Textfeld 7"/>
          <p:cNvSpPr txBox="1"/>
          <p:nvPr userDrawn="1"/>
        </p:nvSpPr>
        <p:spPr>
          <a:xfrm>
            <a:off x="6651752" y="230400"/>
            <a:ext cx="2200274" cy="184666"/>
          </a:xfrm>
          <a:prstGeom prst="rect">
            <a:avLst/>
          </a:prstGeom>
          <a:noFill/>
        </p:spPr>
        <p:txBody>
          <a:bodyPr wrap="square" lIns="0" tIns="0" rIns="0" bIns="0" rtlCol="0">
            <a:spAutoFit/>
          </a:bodyPr>
          <a:lstStyle/>
          <a:p>
            <a:pPr algn="r"/>
            <a:r>
              <a:rPr lang="de-AT" sz="1200" dirty="0" smtClean="0">
                <a:solidFill>
                  <a:schemeClr val="tx2"/>
                </a:solidFill>
              </a:rPr>
              <a:t>www.bildung-sbg.gv.at</a:t>
            </a:r>
            <a:endParaRPr lang="de-AT" sz="1200" dirty="0">
              <a:solidFill>
                <a:schemeClr val="tx2"/>
              </a:solidFill>
            </a:endParaRPr>
          </a:p>
        </p:txBody>
      </p:sp>
      <p:pic>
        <p:nvPicPr>
          <p:cNvPr id="10" name="Grafik 9"/>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73976" y="184257"/>
            <a:ext cx="2652067" cy="665478"/>
          </a:xfrm>
          <a:prstGeom prst="rect">
            <a:avLst/>
          </a:prstGeom>
          <a:noFill/>
          <a:ln>
            <a:noFill/>
          </a:ln>
        </p:spPr>
      </p:pic>
    </p:spTree>
    <p:extLst>
      <p:ext uri="{BB962C8B-B14F-4D97-AF65-F5344CB8AC3E}">
        <p14:creationId xmlns:p14="http://schemas.microsoft.com/office/powerpoint/2010/main" val="38974822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8" name="Textplatzhalter 7"/>
          <p:cNvSpPr>
            <a:spLocks noGrp="1"/>
          </p:cNvSpPr>
          <p:nvPr>
            <p:ph type="body" sz="quarter" idx="13"/>
          </p:nvPr>
        </p:nvSpPr>
        <p:spPr>
          <a:xfrm>
            <a:off x="539750" y="2077200"/>
            <a:ext cx="7978775" cy="3922713"/>
          </a:xfrm>
        </p:spPr>
        <p:txBody>
          <a:bodyPr/>
          <a:lstStyle/>
          <a:p>
            <a:pPr lvl="0"/>
            <a:r>
              <a:rPr lang="de-DE" smtClean="0"/>
              <a:t>Formatvorlagen des Textmasters bearbeiten</a:t>
            </a:r>
          </a:p>
          <a:p>
            <a:pPr lvl="1"/>
            <a:r>
              <a:rPr lang="de-DE" smtClean="0"/>
              <a:t>Zweite Ebene</a:t>
            </a:r>
          </a:p>
          <a:p>
            <a:pPr lvl="2"/>
            <a:r>
              <a:rPr lang="de-DE" smtClean="0"/>
              <a:t>Dritte Ebene</a:t>
            </a:r>
          </a:p>
        </p:txBody>
      </p:sp>
      <p:sp>
        <p:nvSpPr>
          <p:cNvPr id="4" name="Fußzeilenplatzhalter 3"/>
          <p:cNvSpPr>
            <a:spLocks noGrp="1"/>
          </p:cNvSpPr>
          <p:nvPr>
            <p:ph type="ftr" sz="quarter" idx="11"/>
          </p:nvPr>
        </p:nvSpPr>
        <p:spPr/>
        <p:txBody>
          <a:bodyPr/>
          <a:lstStyle/>
          <a:p>
            <a:r>
              <a:rPr lang="de-AT" smtClean="0"/>
              <a:t>Rechtliche Bestimmungen zur Externistenprüfung</a:t>
            </a:r>
            <a:endParaRPr lang="de-AT" dirty="0"/>
          </a:p>
        </p:txBody>
      </p:sp>
      <p:sp>
        <p:nvSpPr>
          <p:cNvPr id="5" name="Foliennummernplatzhalter 4"/>
          <p:cNvSpPr>
            <a:spLocks noGrp="1"/>
          </p:cNvSpPr>
          <p:nvPr>
            <p:ph type="sldNum" sz="quarter" idx="12"/>
          </p:nvPr>
        </p:nvSpPr>
        <p:spPr>
          <a:xfrm>
            <a:off x="7704003" y="6387002"/>
            <a:ext cx="814522" cy="266700"/>
          </a:xfrm>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95316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Titel 1"/>
          <p:cNvSpPr>
            <a:spLocks noGrp="1"/>
          </p:cNvSpPr>
          <p:nvPr>
            <p:ph type="title"/>
          </p:nvPr>
        </p:nvSpPr>
        <p:spPr>
          <a:xfrm>
            <a:off x="540000" y="1316047"/>
            <a:ext cx="7978525" cy="829455"/>
          </a:xfrm>
        </p:spPr>
        <p:txBody>
          <a:bodyPr/>
          <a:lstStyle/>
          <a:p>
            <a:r>
              <a:rPr lang="de-DE" smtClean="0"/>
              <a:t>Titelmasterformat durch Klicken bearbeiten</a:t>
            </a:r>
            <a:endParaRPr lang="de-DE" dirty="0"/>
          </a:p>
        </p:txBody>
      </p:sp>
      <p:sp>
        <p:nvSpPr>
          <p:cNvPr id="7" name="Bildplatzhalter 6"/>
          <p:cNvSpPr>
            <a:spLocks noGrp="1"/>
          </p:cNvSpPr>
          <p:nvPr>
            <p:ph type="pic" sz="quarter" idx="13"/>
          </p:nvPr>
        </p:nvSpPr>
        <p:spPr>
          <a:xfrm>
            <a:off x="539750" y="2075647"/>
            <a:ext cx="7978775" cy="4066391"/>
          </a:xfrm>
        </p:spPr>
        <p:txBody>
          <a:bodyPr/>
          <a:lstStyle/>
          <a:p>
            <a:r>
              <a:rPr lang="de-DE" smtClean="0"/>
              <a:t>Bild durch Klicken auf Symbol hinzufügen</a:t>
            </a:r>
            <a:endParaRPr lang="de-DE" dirty="0"/>
          </a:p>
        </p:txBody>
      </p:sp>
      <p:sp>
        <p:nvSpPr>
          <p:cNvPr id="4" name="Fußzeilenplatzhalter 3"/>
          <p:cNvSpPr>
            <a:spLocks noGrp="1"/>
          </p:cNvSpPr>
          <p:nvPr>
            <p:ph type="ftr" sz="quarter" idx="11"/>
          </p:nvPr>
        </p:nvSpPr>
        <p:spPr/>
        <p:txBody>
          <a:bodyPr/>
          <a:lstStyle/>
          <a:p>
            <a:r>
              <a:rPr lang="de-AT" smtClean="0"/>
              <a:t>Rechtliche Bestimmungen zur Externistenprüfung</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26073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 Text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AT" smtClean="0"/>
              <a:t>Rechtliche Bestimmungen zur Externistenprüfung</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5" name="Bildplatzhalter 6"/>
          <p:cNvSpPr>
            <a:spLocks noGrp="1"/>
          </p:cNvSpPr>
          <p:nvPr>
            <p:ph type="pic" sz="quarter" idx="13"/>
          </p:nvPr>
        </p:nvSpPr>
        <p:spPr>
          <a:xfrm>
            <a:off x="539750" y="2077200"/>
            <a:ext cx="3813175" cy="4064838"/>
          </a:xfrm>
        </p:spPr>
        <p:txBody>
          <a:bodyPr/>
          <a:lstStyle/>
          <a:p>
            <a:r>
              <a:rPr lang="de-DE" smtClean="0"/>
              <a:t>Bild durch Klicken auf Symbol hinzufügen</a:t>
            </a:r>
            <a:endParaRPr lang="de-DE" dirty="0"/>
          </a:p>
        </p:txBody>
      </p:sp>
      <p:sp>
        <p:nvSpPr>
          <p:cNvPr id="7" name="Textplatzhalter 6"/>
          <p:cNvSpPr>
            <a:spLocks noGrp="1"/>
          </p:cNvSpPr>
          <p:nvPr>
            <p:ph type="body" sz="quarter" idx="14"/>
          </p:nvPr>
        </p:nvSpPr>
        <p:spPr>
          <a:xfrm>
            <a:off x="4706125" y="2077200"/>
            <a:ext cx="3812400" cy="4064838"/>
          </a:xfrm>
        </p:spPr>
        <p:txBody>
          <a:bodyPr/>
          <a:lstStyle/>
          <a:p>
            <a:pPr lvl="0"/>
            <a:r>
              <a:rPr lang="de-DE" smtClean="0"/>
              <a:t>Formatvorlagen des Textmasters bearbeiten</a:t>
            </a:r>
          </a:p>
        </p:txBody>
      </p:sp>
    </p:spTree>
    <p:extLst>
      <p:ext uri="{BB962C8B-B14F-4D97-AF65-F5344CB8AC3E}">
        <p14:creationId xmlns:p14="http://schemas.microsoft.com/office/powerpoint/2010/main" val="239426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Inhalte beliebig -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AT" smtClean="0"/>
              <a:t>Rechtliche Bestimmungen zur Externistenprüfung</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8" name="Inhaltsplatzhalter 7"/>
          <p:cNvSpPr>
            <a:spLocks noGrp="1"/>
          </p:cNvSpPr>
          <p:nvPr>
            <p:ph sz="quarter" idx="15"/>
          </p:nvPr>
        </p:nvSpPr>
        <p:spPr>
          <a:xfrm>
            <a:off x="540000" y="2077200"/>
            <a:ext cx="3838575" cy="4064838"/>
          </a:xfrm>
        </p:spPr>
        <p:txBody>
          <a:bodyPr/>
          <a:lstStyle/>
          <a:p>
            <a:pPr lvl="0"/>
            <a:r>
              <a:rPr lang="de-DE" smtClean="0"/>
              <a:t>Formatvorlagen des Textmasters bearbeiten</a:t>
            </a:r>
          </a:p>
          <a:p>
            <a:pPr lvl="1"/>
            <a:r>
              <a:rPr lang="de-DE" smtClean="0"/>
              <a:t>Zweite Ebene</a:t>
            </a:r>
          </a:p>
          <a:p>
            <a:pPr lvl="2"/>
            <a:r>
              <a:rPr lang="de-DE" smtClean="0"/>
              <a:t>Dritte Ebene</a:t>
            </a:r>
          </a:p>
        </p:txBody>
      </p:sp>
      <p:sp>
        <p:nvSpPr>
          <p:cNvPr id="9" name="Inhaltsplatzhalter 7"/>
          <p:cNvSpPr>
            <a:spLocks noGrp="1"/>
          </p:cNvSpPr>
          <p:nvPr>
            <p:ph sz="quarter" idx="16"/>
          </p:nvPr>
        </p:nvSpPr>
        <p:spPr>
          <a:xfrm>
            <a:off x="4679950" y="2077200"/>
            <a:ext cx="3838575" cy="4064838"/>
          </a:xfrm>
        </p:spPr>
        <p:txBody>
          <a:bodyPr/>
          <a:lstStyle/>
          <a:p>
            <a:pPr lvl="0"/>
            <a:r>
              <a:rPr lang="de-DE" smtClean="0"/>
              <a:t>Formatvorlagen des Textmasters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66619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beliebig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9" name="Inhaltsplatzhalter 8"/>
          <p:cNvSpPr>
            <a:spLocks noGrp="1"/>
          </p:cNvSpPr>
          <p:nvPr>
            <p:ph sz="quarter" idx="13"/>
          </p:nvPr>
        </p:nvSpPr>
        <p:spPr>
          <a:xfrm>
            <a:off x="539750" y="2077200"/>
            <a:ext cx="7978775" cy="4064838"/>
          </a:xfrm>
        </p:spPr>
        <p:txBody>
          <a:bodyPr/>
          <a:lstStyle/>
          <a:p>
            <a:pPr lvl="0"/>
            <a:r>
              <a:rPr lang="de-DE" smtClean="0"/>
              <a:t>Formatvorlagen des Textmasters bearbeiten</a:t>
            </a:r>
          </a:p>
          <a:p>
            <a:pPr lvl="1"/>
            <a:r>
              <a:rPr lang="de-DE" smtClean="0"/>
              <a:t>Zweite Ebene</a:t>
            </a:r>
          </a:p>
          <a:p>
            <a:pPr lvl="2"/>
            <a:r>
              <a:rPr lang="de-DE" smtClean="0"/>
              <a:t>Dritte Ebene</a:t>
            </a:r>
          </a:p>
        </p:txBody>
      </p:sp>
      <p:sp>
        <p:nvSpPr>
          <p:cNvPr id="4" name="Fußzeilenplatzhalter 3"/>
          <p:cNvSpPr>
            <a:spLocks noGrp="1"/>
          </p:cNvSpPr>
          <p:nvPr>
            <p:ph type="ftr" sz="quarter" idx="11"/>
          </p:nvPr>
        </p:nvSpPr>
        <p:spPr/>
        <p:txBody>
          <a:bodyPr/>
          <a:lstStyle/>
          <a:p>
            <a:r>
              <a:rPr lang="de-AT" smtClean="0"/>
              <a:t>Rechtliche Bestimmungen zur Externistenprüfung</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55044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999" y="1266450"/>
            <a:ext cx="5389200" cy="1117613"/>
          </a:xfrm>
        </p:spPr>
        <p:txBody>
          <a:bodyPr/>
          <a:lstStyle>
            <a:lvl1pPr>
              <a:lnSpc>
                <a:spcPts val="4000"/>
              </a:lnSpc>
              <a:defRPr sz="3000" b="0">
                <a:solidFill>
                  <a:schemeClr val="tx1"/>
                </a:solidFill>
              </a:defRPr>
            </a:lvl1pPr>
          </a:lstStyle>
          <a:p>
            <a:r>
              <a:rPr lang="de-DE" dirty="0" smtClean="0"/>
              <a:t>Titelmasterformat durch Klicken </a:t>
            </a:r>
            <a:br>
              <a:rPr lang="de-DE" dirty="0" smtClean="0"/>
            </a:br>
            <a:r>
              <a:rPr lang="de-DE" dirty="0" smtClean="0"/>
              <a:t>bearbeiten</a:t>
            </a:r>
            <a:endParaRPr lang="de-DE" dirty="0"/>
          </a:p>
        </p:txBody>
      </p:sp>
      <p:sp>
        <p:nvSpPr>
          <p:cNvPr id="9" name="Textplatzhalter 8"/>
          <p:cNvSpPr>
            <a:spLocks noGrp="1"/>
          </p:cNvSpPr>
          <p:nvPr>
            <p:ph type="body" sz="quarter" idx="10"/>
          </p:nvPr>
        </p:nvSpPr>
        <p:spPr>
          <a:xfrm>
            <a:off x="539750" y="4857750"/>
            <a:ext cx="3423600" cy="1284288"/>
          </a:xfrm>
        </p:spPr>
        <p:txBody>
          <a:bodyPr anchor="b" anchorCtr="0"/>
          <a:lstStyle>
            <a:lvl1pPr marL="0" indent="0">
              <a:lnSpc>
                <a:spcPts val="1800"/>
              </a:lnSpc>
              <a:spcAft>
                <a:spcPts val="0"/>
              </a:spcAft>
              <a:buNone/>
              <a:defRPr sz="1400"/>
            </a:lvl1pPr>
          </a:lstStyle>
          <a:p>
            <a:pPr lvl="0"/>
            <a:r>
              <a:rPr lang="de-DE" smtClean="0"/>
              <a:t>Formatvorlagen des Textmasters bearbeiten</a:t>
            </a:r>
          </a:p>
        </p:txBody>
      </p:sp>
    </p:spTree>
    <p:extLst>
      <p:ext uri="{BB962C8B-B14F-4D97-AF65-F5344CB8AC3E}">
        <p14:creationId xmlns:p14="http://schemas.microsoft.com/office/powerpoint/2010/main" val="12743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1026" name="Picture 2" descr="C:\BKA-2018\BKA2018-Brief\REPUBLIK-AT-DOKUMENTVORLAGEN\POTX\HG_Powerpoint_4zu3.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6838951"/>
          </a:xfrm>
          <a:prstGeom prst="rect">
            <a:avLst/>
          </a:prstGeom>
          <a:noFill/>
          <a:extLst>
            <a:ext uri="{909E8E84-426E-40DD-AFC4-6F175D3DCCD1}">
              <a14:hiddenFill xmlns:a14="http://schemas.microsoft.com/office/drawing/2010/main">
                <a:solidFill>
                  <a:srgbClr val="FFFFFF"/>
                </a:solidFill>
              </a14:hiddenFill>
            </a:ext>
          </a:extLst>
        </p:spPr>
      </p:pic>
      <p:sp>
        <p:nvSpPr>
          <p:cNvPr id="2" name="Titelplatzhalter 1"/>
          <p:cNvSpPr>
            <a:spLocks noGrp="1"/>
          </p:cNvSpPr>
          <p:nvPr>
            <p:ph type="title"/>
          </p:nvPr>
        </p:nvSpPr>
        <p:spPr>
          <a:xfrm>
            <a:off x="540000" y="1317625"/>
            <a:ext cx="7978525" cy="829455"/>
          </a:xfrm>
          <a:prstGeom prst="rect">
            <a:avLst/>
          </a:prstGeom>
        </p:spPr>
        <p:txBody>
          <a:bodyPr vert="horz" wrap="none" lIns="0" tIns="0" rIns="0" bIns="0" rtlCol="0" anchor="t" anchorCtr="0">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540000" y="2075867"/>
            <a:ext cx="7978525" cy="4066171"/>
          </a:xfrm>
          <a:prstGeom prst="rect">
            <a:avLst/>
          </a:prstGeom>
        </p:spPr>
        <p:txBody>
          <a:bodyPr vert="horz" lIns="0" tIns="0" rIns="0" bIns="0" rtlCol="0">
            <a:noAutofit/>
          </a:bodyPr>
          <a:lstStyle/>
          <a:p>
            <a:pPr lvl="0"/>
            <a:r>
              <a:rPr lang="de-DE" dirty="0" smtClean="0"/>
              <a:t>Textmasterformat bearbeiten </a:t>
            </a:r>
            <a:br>
              <a:rPr lang="de-DE" dirty="0" smtClean="0"/>
            </a:br>
            <a:r>
              <a:rPr lang="de-DE" dirty="0" smtClean="0"/>
              <a:t>Erste Ebene </a:t>
            </a:r>
          </a:p>
          <a:p>
            <a:pPr lvl="1"/>
            <a:r>
              <a:rPr lang="de-DE" dirty="0" smtClean="0"/>
              <a:t>Zweite Ebene – wie Ebene zuvor</a:t>
            </a:r>
          </a:p>
          <a:p>
            <a:pPr lvl="2"/>
            <a:r>
              <a:rPr lang="de-DE" dirty="0" smtClean="0"/>
              <a:t>Dritte Ebene – wie Ebene zuvor</a:t>
            </a:r>
          </a:p>
        </p:txBody>
      </p:sp>
      <p:sp>
        <p:nvSpPr>
          <p:cNvPr id="9" name="Fußzeilenplatzhalter 12"/>
          <p:cNvSpPr>
            <a:spLocks noGrp="1"/>
          </p:cNvSpPr>
          <p:nvPr>
            <p:ph type="ftr" sz="quarter" idx="3"/>
          </p:nvPr>
        </p:nvSpPr>
        <p:spPr>
          <a:xfrm>
            <a:off x="540000" y="6387002"/>
            <a:ext cx="6875916" cy="266700"/>
          </a:xfrm>
          <a:prstGeom prst="rect">
            <a:avLst/>
          </a:prstGeom>
        </p:spPr>
        <p:txBody>
          <a:bodyPr vert="horz" lIns="0" tIns="0" rIns="0" bIns="0" rtlCol="0" anchor="ctr"/>
          <a:lstStyle>
            <a:lvl1pPr algn="l">
              <a:defRPr sz="1400">
                <a:solidFill>
                  <a:schemeClr val="tx1"/>
                </a:solidFill>
              </a:defRPr>
            </a:lvl1pPr>
          </a:lstStyle>
          <a:p>
            <a:r>
              <a:rPr lang="de-AT" smtClean="0"/>
              <a:t>Rechtliche Bestimmungen zur Externistenprüfung</a:t>
            </a:r>
            <a:endParaRPr lang="de-AT" dirty="0"/>
          </a:p>
        </p:txBody>
      </p:sp>
      <p:sp>
        <p:nvSpPr>
          <p:cNvPr id="20" name="Foliennummernplatzhalter 13"/>
          <p:cNvSpPr>
            <a:spLocks noGrp="1"/>
          </p:cNvSpPr>
          <p:nvPr>
            <p:ph type="sldNum" sz="quarter" idx="4"/>
          </p:nvPr>
        </p:nvSpPr>
        <p:spPr>
          <a:xfrm>
            <a:off x="7558201" y="6387002"/>
            <a:ext cx="960324" cy="266700"/>
          </a:xfrm>
          <a:prstGeom prst="rect">
            <a:avLst/>
          </a:prstGeom>
        </p:spPr>
        <p:txBody>
          <a:bodyPr vert="horz" lIns="0" tIns="0" rIns="0" bIns="0" rtlCol="0" anchor="ctr"/>
          <a:lstStyle>
            <a:lvl1pPr algn="r">
              <a:defRPr sz="1400">
                <a:solidFill>
                  <a:schemeClr val="tx1"/>
                </a:solidFill>
              </a:defRPr>
            </a:lvl1pPr>
          </a:lstStyle>
          <a:p>
            <a:fld id="{1206269C-C24E-4E80-9A4B-E7E19BB59A67}" type="slidenum">
              <a:rPr lang="de-AT" smtClean="0"/>
              <a:pPr/>
              <a:t>‹Nr.›</a:t>
            </a:fld>
            <a:endParaRPr lang="de-AT" dirty="0"/>
          </a:p>
        </p:txBody>
      </p:sp>
      <p:sp>
        <p:nvSpPr>
          <p:cNvPr id="10" name="Textfeld 9"/>
          <p:cNvSpPr txBox="1"/>
          <p:nvPr userDrawn="1"/>
        </p:nvSpPr>
        <p:spPr>
          <a:xfrm>
            <a:off x="6651752" y="230400"/>
            <a:ext cx="2200274" cy="184666"/>
          </a:xfrm>
          <a:prstGeom prst="rect">
            <a:avLst/>
          </a:prstGeom>
          <a:noFill/>
        </p:spPr>
        <p:txBody>
          <a:bodyPr wrap="square" lIns="0" tIns="0" rIns="0" bIns="0" rtlCol="0">
            <a:spAutoFit/>
          </a:bodyPr>
          <a:lstStyle/>
          <a:p>
            <a:pPr algn="r"/>
            <a:r>
              <a:rPr lang="de-AT" sz="1200" dirty="0" smtClean="0">
                <a:solidFill>
                  <a:schemeClr val="tx2"/>
                </a:solidFill>
              </a:rPr>
              <a:t>www.bildung-sbg.gv.at</a:t>
            </a:r>
            <a:endParaRPr lang="de-AT" sz="1200" dirty="0">
              <a:solidFill>
                <a:schemeClr val="tx2"/>
              </a:solidFill>
            </a:endParaRPr>
          </a:p>
        </p:txBody>
      </p:sp>
      <p:pic>
        <p:nvPicPr>
          <p:cNvPr id="13" name="Grafik 12"/>
          <p:cNvPicPr/>
          <p:nvPr userDrawn="1"/>
        </p:nvPicPr>
        <p:blipFill>
          <a:blip r:embed="rId10" cstate="print">
            <a:extLst>
              <a:ext uri="{28A0092B-C50C-407E-A947-70E740481C1C}">
                <a14:useLocalDpi xmlns:a14="http://schemas.microsoft.com/office/drawing/2010/main" val="0"/>
              </a:ext>
            </a:extLst>
          </a:blip>
          <a:stretch>
            <a:fillRect/>
          </a:stretch>
        </p:blipFill>
        <p:spPr bwMode="auto">
          <a:xfrm>
            <a:off x="273976" y="184257"/>
            <a:ext cx="2652067" cy="665478"/>
          </a:xfrm>
          <a:prstGeom prst="rect">
            <a:avLst/>
          </a:prstGeom>
          <a:noFill/>
          <a:ln>
            <a:noFill/>
          </a:ln>
        </p:spPr>
      </p:pic>
    </p:spTree>
    <p:extLst>
      <p:ext uri="{BB962C8B-B14F-4D97-AF65-F5344CB8AC3E}">
        <p14:creationId xmlns:p14="http://schemas.microsoft.com/office/powerpoint/2010/main" val="126338243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7" r:id="rId3"/>
    <p:sldLayoutId id="2147483721" r:id="rId4"/>
    <p:sldLayoutId id="2147483722" r:id="rId5"/>
    <p:sldLayoutId id="2147483718" r:id="rId6"/>
    <p:sldLayoutId id="2147483720" r:id="rId7"/>
  </p:sldLayoutIdLst>
  <p:timing>
    <p:tnLst>
      <p:par>
        <p:cTn id="1" dur="indefinite" restart="never" nodeType="tmRoot"/>
      </p:par>
    </p:tnLst>
  </p:timing>
  <p:hf hdr="0" dt="0"/>
  <p:txStyles>
    <p:title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p:titleStyle>
    <p:bodyStyle>
      <a:lvl1pPr marL="252000" marR="0" indent="-252000" algn="l" defTabSz="914400" rtl="0" eaLnBrk="1" fontAlgn="auto" latinLnBrk="0" hangingPunct="1">
        <a:lnSpc>
          <a:spcPts val="2400"/>
        </a:lnSpc>
        <a:spcBef>
          <a:spcPts val="0"/>
        </a:spcBef>
        <a:spcAft>
          <a:spcPts val="1425"/>
        </a:spcAft>
        <a:buClr>
          <a:schemeClr val="tx2"/>
        </a:buClr>
        <a:buSzTx/>
        <a:buFont typeface="Arial" panose="020B0604020202020204" pitchFamily="34" charset="0"/>
        <a:buChar char="•"/>
        <a:tabLst/>
        <a:defRPr sz="1800" kern="1200">
          <a:solidFill>
            <a:schemeClr val="bg1">
              <a:lumMod val="10000"/>
            </a:schemeClr>
          </a:solidFill>
          <a:latin typeface="+mn-lt"/>
          <a:ea typeface="+mn-ea"/>
          <a:cs typeface="+mn-cs"/>
        </a:defRPr>
      </a:lvl1pPr>
      <a:lvl2pPr marL="504000" marR="0" indent="-252000" algn="l" defTabSz="914400" rtl="0" eaLnBrk="1" fontAlgn="auto" latinLnBrk="0" hangingPunct="1">
        <a:lnSpc>
          <a:spcPts val="2400"/>
        </a:lnSpc>
        <a:spcBef>
          <a:spcPts val="0"/>
        </a:spcBef>
        <a:spcAft>
          <a:spcPts val="1425"/>
        </a:spcAft>
        <a:buClrTx/>
        <a:buSzTx/>
        <a:buFont typeface="Corbel" panose="020B0503020204020204" pitchFamily="34" charset="0"/>
        <a:buChar char="−"/>
        <a:tabLst/>
        <a:defRPr sz="1800" kern="1200">
          <a:solidFill>
            <a:schemeClr val="bg1">
              <a:lumMod val="10000"/>
            </a:schemeClr>
          </a:solidFill>
          <a:latin typeface="+mn-lt"/>
          <a:ea typeface="+mn-ea"/>
          <a:cs typeface="+mn-cs"/>
        </a:defRPr>
      </a:lvl2pPr>
      <a:lvl3pPr marL="756000" indent="-252000" algn="l" defTabSz="914400" rtl="0" eaLnBrk="1" latinLnBrk="0" hangingPunct="1">
        <a:lnSpc>
          <a:spcPts val="2400"/>
        </a:lnSpc>
        <a:spcBef>
          <a:spcPts val="0"/>
        </a:spcBef>
        <a:spcAft>
          <a:spcPts val="1425"/>
        </a:spcAft>
        <a:buClr>
          <a:schemeClr val="tx2"/>
        </a:buClr>
        <a:buFont typeface="Arial" pitchFamily="34" charset="0"/>
        <a:buChar char="•"/>
        <a:defRPr sz="18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600"/>
        </a:spcBef>
        <a:buClr>
          <a:schemeClr val="tx2"/>
        </a:buClr>
        <a:buFont typeface="Arial"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400"/>
        </a:spcBef>
        <a:buClr>
          <a:schemeClr val="tx2"/>
        </a:buClr>
        <a:buFont typeface="Arial"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ldung-sbg.gv.at/component/edocman/verordnung-6-2022.html?Itemi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Rechtliche Bestimmungen zur</a:t>
            </a:r>
            <a:br>
              <a:rPr lang="de-AT" dirty="0" smtClean="0"/>
            </a:br>
            <a:r>
              <a:rPr lang="de-AT" dirty="0" err="1" smtClean="0"/>
              <a:t>Externistenprüfung</a:t>
            </a:r>
            <a:endParaRPr lang="de-AT" dirty="0"/>
          </a:p>
        </p:txBody>
      </p:sp>
      <p:sp>
        <p:nvSpPr>
          <p:cNvPr id="3" name="Untertitel 2"/>
          <p:cNvSpPr>
            <a:spLocks noGrp="1"/>
          </p:cNvSpPr>
          <p:nvPr>
            <p:ph type="subTitle" idx="1"/>
          </p:nvPr>
        </p:nvSpPr>
        <p:spPr/>
        <p:txBody>
          <a:bodyPr/>
          <a:lstStyle/>
          <a:p>
            <a:r>
              <a:rPr lang="de-AT" sz="2400" dirty="0" smtClean="0"/>
              <a:t>zum Nachweis des zureichenden Erfolges des häuslichen Unterrichts gemäß § 11 Abs. 2 Schulpflichtgesetz, 1985</a:t>
            </a:r>
            <a:endParaRPr lang="de-AT" sz="2400" dirty="0"/>
          </a:p>
        </p:txBody>
      </p:sp>
      <p:sp>
        <p:nvSpPr>
          <p:cNvPr id="4" name="Textplatzhalter 3"/>
          <p:cNvSpPr>
            <a:spLocks noGrp="1"/>
          </p:cNvSpPr>
          <p:nvPr>
            <p:ph type="body" sz="quarter" idx="10"/>
          </p:nvPr>
        </p:nvSpPr>
        <p:spPr>
          <a:xfrm>
            <a:off x="539749" y="5362414"/>
            <a:ext cx="5675071" cy="779624"/>
          </a:xfrm>
        </p:spPr>
        <p:txBody>
          <a:bodyPr/>
          <a:lstStyle/>
          <a:p>
            <a:r>
              <a:rPr lang="de-DE" dirty="0" smtClean="0"/>
              <a:t>Theresa Moser </a:t>
            </a:r>
          </a:p>
          <a:p>
            <a:r>
              <a:rPr lang="de-DE" dirty="0" smtClean="0"/>
              <a:t>Bildungsdirektion Salzburg</a:t>
            </a:r>
            <a:r>
              <a:rPr lang="de-DE" dirty="0"/>
              <a:t>, </a:t>
            </a:r>
            <a:r>
              <a:rPr lang="de-DE" dirty="0" smtClean="0"/>
              <a:t>Referat Schulrecht </a:t>
            </a:r>
            <a:r>
              <a:rPr lang="de-DE" dirty="0"/>
              <a:t>und </a:t>
            </a:r>
            <a:r>
              <a:rPr lang="de-DE" dirty="0" smtClean="0"/>
              <a:t>Schülerbeihilfe</a:t>
            </a:r>
          </a:p>
          <a:p>
            <a:r>
              <a:rPr lang="de-DE" dirty="0" smtClean="0"/>
              <a:t>Salzburg, 29.03.2023</a:t>
            </a:r>
            <a:endParaRPr lang="de-DE" dirty="0"/>
          </a:p>
        </p:txBody>
      </p:sp>
    </p:spTree>
    <p:extLst>
      <p:ext uri="{BB962C8B-B14F-4D97-AF65-F5344CB8AC3E}">
        <p14:creationId xmlns:p14="http://schemas.microsoft.com/office/powerpoint/2010/main" val="2742458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000" dirty="0" smtClean="0"/>
              <a:t>Rechtsmittel </a:t>
            </a:r>
            <a:r>
              <a:rPr lang="de-AT" sz="2000" dirty="0"/>
              <a:t>gegen die Zulassungsentscheidung - Widerspruch</a:t>
            </a:r>
            <a:r>
              <a:rPr lang="de-AT" dirty="0"/>
              <a:t/>
            </a:r>
            <a:br>
              <a:rPr lang="de-AT" dirty="0"/>
            </a:br>
            <a:endParaRPr lang="de-DE" dirty="0"/>
          </a:p>
        </p:txBody>
      </p:sp>
      <p:sp>
        <p:nvSpPr>
          <p:cNvPr id="3" name="Textplatzhalter 2"/>
          <p:cNvSpPr>
            <a:spLocks noGrp="1"/>
          </p:cNvSpPr>
          <p:nvPr>
            <p:ph type="body" sz="quarter" idx="13"/>
          </p:nvPr>
        </p:nvSpPr>
        <p:spPr>
          <a:xfrm>
            <a:off x="539750" y="2077200"/>
            <a:ext cx="7852582" cy="3922713"/>
          </a:xfrm>
        </p:spPr>
        <p:txBody>
          <a:bodyPr/>
          <a:lstStyle/>
          <a:p>
            <a:r>
              <a:rPr lang="de-AT" dirty="0" smtClean="0"/>
              <a:t>Gegen </a:t>
            </a:r>
            <a:r>
              <a:rPr lang="de-AT" dirty="0"/>
              <a:t>die Zulassungsentscheidung ist </a:t>
            </a:r>
            <a:r>
              <a:rPr lang="de-AT" dirty="0" smtClean="0"/>
              <a:t>ein Widerspruch </a:t>
            </a:r>
            <a:r>
              <a:rPr lang="de-AT" dirty="0"/>
              <a:t>möglich, der innerhalb von fünf Tagen nach Zustellung der Entscheidung </a:t>
            </a:r>
            <a:r>
              <a:rPr lang="de-AT" dirty="0"/>
              <a:t>schriftlich (in jeder technisch möglichen Form, nicht jedoch mit E-Mail) </a:t>
            </a:r>
            <a:r>
              <a:rPr lang="de-AT" dirty="0"/>
              <a:t>bei </a:t>
            </a:r>
            <a:r>
              <a:rPr lang="de-AT" dirty="0" smtClean="0"/>
              <a:t>der </a:t>
            </a:r>
            <a:r>
              <a:rPr lang="de-AT" dirty="0" err="1" smtClean="0"/>
              <a:t>Externistenprüfungskommisson</a:t>
            </a:r>
            <a:r>
              <a:rPr lang="de-AT" dirty="0" smtClean="0"/>
              <a:t> </a:t>
            </a:r>
            <a:r>
              <a:rPr lang="de-AT" dirty="0"/>
              <a:t>(an der Schule) einzubringen </a:t>
            </a:r>
            <a:r>
              <a:rPr lang="de-AT" dirty="0" smtClean="0"/>
              <a:t>ist (§ </a:t>
            </a:r>
            <a:r>
              <a:rPr lang="de-AT" dirty="0" smtClean="0"/>
              <a:t>71 </a:t>
            </a:r>
            <a:r>
              <a:rPr lang="de-AT" dirty="0" smtClean="0"/>
              <a:t>Abs. </a:t>
            </a:r>
            <a:r>
              <a:rPr lang="de-AT" dirty="0" smtClean="0"/>
              <a:t>1 </a:t>
            </a:r>
            <a:r>
              <a:rPr lang="de-AT" dirty="0" err="1" smtClean="0"/>
              <a:t>SchUG</a:t>
            </a:r>
            <a:r>
              <a:rPr lang="de-AT" dirty="0" smtClean="0"/>
              <a:t>)</a:t>
            </a:r>
          </a:p>
          <a:p>
            <a:r>
              <a:rPr lang="de-AT" dirty="0" smtClean="0"/>
              <a:t>Rechtsmittelfrist </a:t>
            </a:r>
            <a:r>
              <a:rPr lang="de-AT" dirty="0"/>
              <a:t>läuft ab dem der Zustellung folgenden </a:t>
            </a:r>
            <a:r>
              <a:rPr lang="de-AT" dirty="0" smtClean="0"/>
              <a:t>Tag</a:t>
            </a:r>
          </a:p>
          <a:p>
            <a:r>
              <a:rPr lang="de-AT" dirty="0" smtClean="0"/>
              <a:t>Fällt </a:t>
            </a:r>
            <a:r>
              <a:rPr lang="de-AT" dirty="0"/>
              <a:t>das Ende der fünftägigen Frist auf einen Samstag, Sonntag oder Feiertag endet die Frist am nächsten Werktag (24 </a:t>
            </a:r>
            <a:r>
              <a:rPr lang="de-AT" dirty="0" smtClean="0"/>
              <a:t>Uhr), Tage </a:t>
            </a:r>
            <a:r>
              <a:rPr lang="de-AT" dirty="0"/>
              <a:t>des Postlaufes werden nicht </a:t>
            </a:r>
            <a:r>
              <a:rPr lang="de-AT" dirty="0" smtClean="0"/>
              <a:t>miteingerechnet (§ 74 Abs. 4 und Abs. 5 </a:t>
            </a:r>
            <a:r>
              <a:rPr lang="de-AT" dirty="0" err="1" smtClean="0"/>
              <a:t>SchUG</a:t>
            </a:r>
            <a:r>
              <a:rPr lang="de-AT" dirty="0" smtClean="0"/>
              <a:t>) </a:t>
            </a:r>
          </a:p>
          <a:p>
            <a:pPr marL="0" indent="0">
              <a:buNone/>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10</a:t>
            </a:fld>
            <a:endParaRPr lang="de-AT" dirty="0"/>
          </a:p>
        </p:txBody>
      </p:sp>
    </p:spTree>
    <p:extLst>
      <p:ext uri="{BB962C8B-B14F-4D97-AF65-F5344CB8AC3E}">
        <p14:creationId xmlns:p14="http://schemas.microsoft.com/office/powerpoint/2010/main" val="1040222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1266450"/>
            <a:ext cx="5389200" cy="2603023"/>
          </a:xfrm>
        </p:spPr>
        <p:txBody>
          <a:bodyPr/>
          <a:lstStyle/>
          <a:p>
            <a:r>
              <a:rPr lang="de-AT" b="1" dirty="0" smtClean="0"/>
              <a:t/>
            </a:r>
            <a:br>
              <a:rPr lang="de-AT" b="1" dirty="0" smtClean="0"/>
            </a:br>
            <a:r>
              <a:rPr lang="de-AT" b="1" dirty="0"/>
              <a:t/>
            </a:r>
            <a:br>
              <a:rPr lang="de-AT" b="1" dirty="0"/>
            </a:br>
            <a:r>
              <a:rPr lang="de-AT" b="1" dirty="0" smtClean="0"/>
              <a:t>2. Prüfungsgebiete</a:t>
            </a:r>
            <a:endParaRPr lang="de-DE" b="1" dirty="0"/>
          </a:p>
        </p:txBody>
      </p:sp>
      <p:sp>
        <p:nvSpPr>
          <p:cNvPr id="2" name="Textplatzhalter 1"/>
          <p:cNvSpPr>
            <a:spLocks noGrp="1"/>
          </p:cNvSpPr>
          <p:nvPr>
            <p:ph type="body" sz="quarter" idx="10"/>
          </p:nvPr>
        </p:nvSpPr>
        <p:spPr/>
        <p:txBody>
          <a:bodyPr/>
          <a:lstStyle/>
          <a:p>
            <a:endParaRPr lang="de-AT"/>
          </a:p>
        </p:txBody>
      </p:sp>
    </p:spTree>
    <p:extLst>
      <p:ext uri="{BB962C8B-B14F-4D97-AF65-F5344CB8AC3E}">
        <p14:creationId xmlns:p14="http://schemas.microsoft.com/office/powerpoint/2010/main" val="125938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Allgemeines I</a:t>
            </a:r>
            <a:endParaRPr lang="de-DE" dirty="0"/>
          </a:p>
        </p:txBody>
      </p:sp>
      <p:sp>
        <p:nvSpPr>
          <p:cNvPr id="3" name="Textplatzhalter 2"/>
          <p:cNvSpPr>
            <a:spLocks noGrp="1"/>
          </p:cNvSpPr>
          <p:nvPr>
            <p:ph type="body" sz="quarter" idx="13"/>
          </p:nvPr>
        </p:nvSpPr>
        <p:spPr>
          <a:xfrm>
            <a:off x="539750" y="2077200"/>
            <a:ext cx="8271036" cy="3922713"/>
          </a:xfrm>
        </p:spPr>
        <p:txBody>
          <a:bodyPr/>
          <a:lstStyle/>
          <a:p>
            <a:r>
              <a:rPr lang="de-AT" dirty="0"/>
              <a:t>Die </a:t>
            </a:r>
            <a:r>
              <a:rPr lang="de-AT" dirty="0" err="1"/>
              <a:t>Externistenprüfung</a:t>
            </a:r>
            <a:r>
              <a:rPr lang="de-AT" dirty="0"/>
              <a:t> über einzelne Schulstufen </a:t>
            </a:r>
            <a:r>
              <a:rPr lang="de-AT" dirty="0" smtClean="0"/>
              <a:t>hat </a:t>
            </a:r>
            <a:r>
              <a:rPr lang="de-AT" dirty="0"/>
              <a:t>den im Lehrplan vorgeschriebenen </a:t>
            </a:r>
            <a:r>
              <a:rPr lang="de-AT" b="1" dirty="0"/>
              <a:t>Lehrstoff aller </a:t>
            </a:r>
            <a:r>
              <a:rPr lang="de-AT" b="1" dirty="0" smtClean="0"/>
              <a:t>Pflichtgegenstände </a:t>
            </a:r>
            <a:r>
              <a:rPr lang="de-AT" dirty="0" smtClean="0"/>
              <a:t>der betreffenden Schulstufe entsprechend der Zulassung zu umfassen (§ </a:t>
            </a:r>
            <a:r>
              <a:rPr lang="de-AT" dirty="0"/>
              <a:t>7 Abs. 1 </a:t>
            </a:r>
            <a:r>
              <a:rPr lang="de-AT" dirty="0" smtClean="0"/>
              <a:t>ExtVO)</a:t>
            </a:r>
            <a:endParaRPr lang="de-AT" dirty="0"/>
          </a:p>
          <a:p>
            <a:r>
              <a:rPr lang="de-AT" dirty="0" smtClean="0"/>
              <a:t>Verbindliche </a:t>
            </a:r>
            <a:r>
              <a:rPr lang="de-AT" dirty="0"/>
              <a:t>Übungen, Freigegenstände </a:t>
            </a:r>
            <a:r>
              <a:rPr lang="de-AT" dirty="0" smtClean="0"/>
              <a:t>sind </a:t>
            </a:r>
            <a:r>
              <a:rPr lang="de-AT" dirty="0"/>
              <a:t>nicht Gegenstand der </a:t>
            </a:r>
            <a:r>
              <a:rPr lang="de-AT" dirty="0" err="1" smtClean="0"/>
              <a:t>Externistenprüfung</a:t>
            </a:r>
            <a:endParaRPr lang="de-AT" dirty="0" smtClean="0"/>
          </a:p>
          <a:p>
            <a:pPr lvl="1"/>
            <a:r>
              <a:rPr lang="de-AT" sz="1600" dirty="0" smtClean="0"/>
              <a:t>dürfen </a:t>
            </a:r>
            <a:r>
              <a:rPr lang="de-AT" sz="1600" dirty="0"/>
              <a:t>auch im </a:t>
            </a:r>
            <a:r>
              <a:rPr lang="de-AT" sz="1600" dirty="0" err="1"/>
              <a:t>Externistenprüfungszeugnis</a:t>
            </a:r>
            <a:r>
              <a:rPr lang="de-AT" sz="1600" dirty="0"/>
              <a:t> nicht ausgewiesen </a:t>
            </a:r>
            <a:r>
              <a:rPr lang="de-AT" sz="1600" dirty="0" smtClean="0"/>
              <a:t>werden</a:t>
            </a:r>
            <a:endParaRPr lang="de-AT" sz="1600" dirty="0"/>
          </a:p>
          <a:p>
            <a:r>
              <a:rPr lang="de-AT" dirty="0" err="1" smtClean="0"/>
              <a:t>Externistenprüfungen</a:t>
            </a:r>
            <a:r>
              <a:rPr lang="de-AT" dirty="0" smtClean="0"/>
              <a:t> </a:t>
            </a:r>
            <a:r>
              <a:rPr lang="de-AT" dirty="0"/>
              <a:t>in </a:t>
            </a:r>
            <a:r>
              <a:rPr lang="de-AT" b="1" dirty="0"/>
              <a:t>„Bewegung und Sport“ sowie „Werkerziehung“ </a:t>
            </a:r>
            <a:r>
              <a:rPr lang="de-AT" dirty="0"/>
              <a:t>(Technisches Werken/textiles Werken) </a:t>
            </a:r>
            <a:r>
              <a:rPr lang="de-AT" dirty="0" smtClean="0"/>
              <a:t>sind nur in der 8. Schulstufe zulässig (§ 1 Abs. 2 Z. 4 und Z. 8 </a:t>
            </a:r>
            <a:r>
              <a:rPr lang="de-AT" dirty="0" err="1" smtClean="0"/>
              <a:t>Externistenprüfungsverordnung</a:t>
            </a:r>
            <a:r>
              <a:rPr lang="de-AT" dirty="0"/>
              <a:t>)</a:t>
            </a:r>
            <a:endParaRPr lang="de-AT" dirty="0" smtClean="0"/>
          </a:p>
          <a:p>
            <a:pPr marL="0" indent="0">
              <a:buNone/>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12</a:t>
            </a:fld>
            <a:endParaRPr lang="de-AT" dirty="0"/>
          </a:p>
        </p:txBody>
      </p:sp>
    </p:spTree>
    <p:extLst>
      <p:ext uri="{BB962C8B-B14F-4D97-AF65-F5344CB8AC3E}">
        <p14:creationId xmlns:p14="http://schemas.microsoft.com/office/powerpoint/2010/main" val="909125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Allgemeines II</a:t>
            </a:r>
            <a:endParaRPr lang="de-DE" dirty="0"/>
          </a:p>
        </p:txBody>
      </p:sp>
      <p:sp>
        <p:nvSpPr>
          <p:cNvPr id="3" name="Textplatzhalter 2"/>
          <p:cNvSpPr>
            <a:spLocks noGrp="1"/>
          </p:cNvSpPr>
          <p:nvPr>
            <p:ph type="body" sz="quarter" idx="13"/>
          </p:nvPr>
        </p:nvSpPr>
        <p:spPr>
          <a:xfrm>
            <a:off x="539750" y="2077200"/>
            <a:ext cx="8294284" cy="3922713"/>
          </a:xfrm>
        </p:spPr>
        <p:txBody>
          <a:bodyPr/>
          <a:lstStyle/>
          <a:p>
            <a:r>
              <a:rPr lang="de-AT" dirty="0" smtClean="0"/>
              <a:t>Prüfungskandidaten</a:t>
            </a:r>
            <a:r>
              <a:rPr lang="de-AT" dirty="0"/>
              <a:t>, die einer gesetzlich anerkannten Kirche oder Religionsgesellschaft angehören, können auch um Zulassung zur </a:t>
            </a:r>
            <a:r>
              <a:rPr lang="de-AT" dirty="0" err="1"/>
              <a:t>Externistenprüfung</a:t>
            </a:r>
            <a:r>
              <a:rPr lang="de-AT" dirty="0"/>
              <a:t> aus dem </a:t>
            </a:r>
            <a:r>
              <a:rPr lang="de-AT" b="1" dirty="0"/>
              <a:t>Prüfungsgebiet Religion </a:t>
            </a:r>
            <a:r>
              <a:rPr lang="de-AT" dirty="0" smtClean="0"/>
              <a:t>ansuchen</a:t>
            </a:r>
          </a:p>
          <a:p>
            <a:pPr lvl="1"/>
            <a:r>
              <a:rPr lang="de-AT" sz="1600" dirty="0" smtClean="0"/>
              <a:t>sofern </a:t>
            </a:r>
            <a:r>
              <a:rPr lang="de-AT" sz="1600" dirty="0"/>
              <a:t>zur Zeit des Ansuchens an der Schule, an der die Prüfungskommission ihren Sitz hat, Religionsunterricht dieser gesetzlich anerkannten Kirche oder Religionsgesellschaft abgehalten wird (§ 2 Abs</a:t>
            </a:r>
            <a:r>
              <a:rPr lang="de-AT" sz="1600" dirty="0" smtClean="0"/>
              <a:t>. 3 </a:t>
            </a:r>
            <a:r>
              <a:rPr lang="de-AT" sz="1600" dirty="0"/>
              <a:t>ExtVO</a:t>
            </a:r>
            <a:r>
              <a:rPr lang="de-AT" sz="1600" dirty="0" smtClean="0"/>
              <a:t>)</a:t>
            </a:r>
          </a:p>
          <a:p>
            <a:r>
              <a:rPr lang="de-AT" sz="1600" dirty="0" smtClean="0"/>
              <a:t>im </a:t>
            </a:r>
            <a:r>
              <a:rPr lang="de-AT" sz="1600" dirty="0"/>
              <a:t>Prüfungsgebiet Religion ist </a:t>
            </a:r>
            <a:r>
              <a:rPr lang="de-AT" sz="1600" dirty="0" smtClean="0"/>
              <a:t> eine mündliche Prüfung abzulegen</a:t>
            </a:r>
            <a:endParaRPr lang="de-AT" sz="1600"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13</a:t>
            </a:fld>
            <a:endParaRPr lang="de-AT" dirty="0"/>
          </a:p>
        </p:txBody>
      </p:sp>
    </p:spTree>
    <p:extLst>
      <p:ext uri="{BB962C8B-B14F-4D97-AF65-F5344CB8AC3E}">
        <p14:creationId xmlns:p14="http://schemas.microsoft.com/office/powerpoint/2010/main" val="1107443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Volksschule</a:t>
            </a:r>
            <a:endParaRPr lang="de-DE" dirty="0"/>
          </a:p>
        </p:txBody>
      </p:sp>
      <p:sp>
        <p:nvSpPr>
          <p:cNvPr id="3" name="Textplatzhalter 2"/>
          <p:cNvSpPr>
            <a:spLocks noGrp="1"/>
          </p:cNvSpPr>
          <p:nvPr>
            <p:ph type="body" sz="quarter" idx="13"/>
          </p:nvPr>
        </p:nvSpPr>
        <p:spPr>
          <a:xfrm>
            <a:off x="539750" y="2077200"/>
            <a:ext cx="7879421" cy="3922713"/>
          </a:xfrm>
        </p:spPr>
        <p:txBody>
          <a:bodyPr/>
          <a:lstStyle/>
          <a:p>
            <a:r>
              <a:rPr lang="de-AT" dirty="0"/>
              <a:t>Prüfungsgebiete der </a:t>
            </a:r>
            <a:r>
              <a:rPr lang="de-AT" dirty="0" err="1"/>
              <a:t>Externistenprüfung</a:t>
            </a:r>
            <a:r>
              <a:rPr lang="de-AT" dirty="0"/>
              <a:t> über </a:t>
            </a:r>
            <a:r>
              <a:rPr lang="de-AT" dirty="0" smtClean="0"/>
              <a:t>die </a:t>
            </a:r>
            <a:r>
              <a:rPr lang="de-AT" b="1" dirty="0" smtClean="0"/>
              <a:t>1</a:t>
            </a:r>
            <a:r>
              <a:rPr lang="de-AT" b="1" dirty="0"/>
              <a:t>. bis 4. </a:t>
            </a:r>
            <a:r>
              <a:rPr lang="de-AT" b="1" dirty="0" smtClean="0"/>
              <a:t>Schulstufe der Volksschule</a:t>
            </a:r>
            <a:r>
              <a:rPr lang="de-AT" dirty="0" smtClean="0"/>
              <a:t> (§ </a:t>
            </a:r>
            <a:r>
              <a:rPr lang="de-AT" dirty="0"/>
              <a:t>7 Abs</a:t>
            </a:r>
            <a:r>
              <a:rPr lang="de-AT" dirty="0" smtClean="0"/>
              <a:t>. 4 </a:t>
            </a:r>
            <a:r>
              <a:rPr lang="de-AT" dirty="0" err="1"/>
              <a:t>iVm</a:t>
            </a:r>
            <a:r>
              <a:rPr lang="de-AT" dirty="0"/>
              <a:t> § 6 Abs. 3 und 5 ExtVO):    </a:t>
            </a:r>
          </a:p>
          <a:p>
            <a:pPr lvl="1"/>
            <a:r>
              <a:rPr lang="de-AT" dirty="0" smtClean="0"/>
              <a:t>Prüfungsgebiete für die 1</a:t>
            </a:r>
            <a:r>
              <a:rPr lang="de-AT" dirty="0"/>
              <a:t>. bis 3. </a:t>
            </a:r>
            <a:r>
              <a:rPr lang="de-AT" dirty="0" smtClean="0"/>
              <a:t>Schulstufe</a:t>
            </a:r>
          </a:p>
          <a:p>
            <a:pPr lvl="1"/>
            <a:endParaRPr lang="de-AT" dirty="0" smtClean="0"/>
          </a:p>
          <a:p>
            <a:pPr marL="252000" lvl="1" indent="0">
              <a:buNone/>
            </a:pPr>
            <a:endParaRPr lang="de-AT" dirty="0"/>
          </a:p>
          <a:p>
            <a:pPr lvl="1">
              <a:spcBef>
                <a:spcPts val="600"/>
              </a:spcBef>
            </a:pPr>
            <a:r>
              <a:rPr lang="de-AT" dirty="0" smtClean="0"/>
              <a:t>Prüfungsgebiete </a:t>
            </a:r>
            <a:r>
              <a:rPr lang="de-AT" dirty="0"/>
              <a:t>für </a:t>
            </a:r>
            <a:r>
              <a:rPr lang="de-AT" dirty="0" smtClean="0"/>
              <a:t>die 4</a:t>
            </a:r>
            <a:r>
              <a:rPr lang="de-AT" dirty="0"/>
              <a:t>. Schulstufe:</a:t>
            </a:r>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14</a:t>
            </a:fld>
            <a:endParaRPr lang="de-AT" dirty="0"/>
          </a:p>
        </p:txBody>
      </p:sp>
      <p:graphicFrame>
        <p:nvGraphicFramePr>
          <p:cNvPr id="4" name="Tabelle 3"/>
          <p:cNvGraphicFramePr>
            <a:graphicFrameLocks noGrp="1"/>
          </p:cNvGraphicFramePr>
          <p:nvPr>
            <p:extLst>
              <p:ext uri="{D42A27DB-BD31-4B8C-83A1-F6EECF244321}">
                <p14:modId xmlns:p14="http://schemas.microsoft.com/office/powerpoint/2010/main" val="2202715995"/>
              </p:ext>
            </p:extLst>
          </p:nvPr>
        </p:nvGraphicFramePr>
        <p:xfrm>
          <a:off x="2305468" y="3235296"/>
          <a:ext cx="3780155" cy="838200"/>
        </p:xfrm>
        <a:graphic>
          <a:graphicData uri="http://schemas.openxmlformats.org/drawingml/2006/table">
            <a:tbl>
              <a:tblPr firstCol="1" bandRow="1">
                <a:tableStyleId>{9D7B26C5-4107-4FEC-AEDC-1716B250A1EF}</a:tableStyleId>
              </a:tblPr>
              <a:tblGrid>
                <a:gridCol w="1816703">
                  <a:extLst>
                    <a:ext uri="{9D8B030D-6E8A-4147-A177-3AD203B41FA5}">
                      <a16:colId xmlns:a16="http://schemas.microsoft.com/office/drawing/2014/main" val="1143440577"/>
                    </a:ext>
                  </a:extLst>
                </a:gridCol>
                <a:gridCol w="1963452">
                  <a:extLst>
                    <a:ext uri="{9D8B030D-6E8A-4147-A177-3AD203B41FA5}">
                      <a16:colId xmlns:a16="http://schemas.microsoft.com/office/drawing/2014/main" val="139721268"/>
                    </a:ext>
                  </a:extLst>
                </a:gridCol>
              </a:tblGrid>
              <a:tr h="0">
                <a:tc>
                  <a:txBody>
                    <a:bodyPr/>
                    <a:lstStyle/>
                    <a:p>
                      <a:pPr algn="just">
                        <a:spcAft>
                          <a:spcPts val="0"/>
                        </a:spcAft>
                      </a:pPr>
                      <a:r>
                        <a:rPr lang="de-DE" sz="1100" dirty="0">
                          <a:effectLst/>
                        </a:rPr>
                        <a:t>Sachunterricht</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mündliche Prüfung </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429497195"/>
                  </a:ext>
                </a:extLst>
              </a:tr>
              <a:tr h="0">
                <a:tc>
                  <a:txBody>
                    <a:bodyPr/>
                    <a:lstStyle/>
                    <a:p>
                      <a:pPr algn="just">
                        <a:spcAft>
                          <a:spcPts val="0"/>
                        </a:spcAft>
                      </a:pPr>
                      <a:r>
                        <a:rPr lang="de-DE" sz="1100" dirty="0">
                          <a:effectLst/>
                        </a:rPr>
                        <a:t>Deutsch, Lesen, Schreiben</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mündliche Prüfung</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2409643052"/>
                  </a:ext>
                </a:extLst>
              </a:tr>
              <a:tr h="0">
                <a:tc>
                  <a:txBody>
                    <a:bodyPr/>
                    <a:lstStyle/>
                    <a:p>
                      <a:pPr algn="just">
                        <a:spcAft>
                          <a:spcPts val="0"/>
                        </a:spcAft>
                      </a:pPr>
                      <a:r>
                        <a:rPr lang="de-DE" sz="1100">
                          <a:effectLst/>
                        </a:rPr>
                        <a:t>Mathematik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mündliche Prüfung</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488092864"/>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mündliche Prüfung</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3230412290"/>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praktische Prüfung </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2084017266"/>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792953388"/>
              </p:ext>
            </p:extLst>
          </p:nvPr>
        </p:nvGraphicFramePr>
        <p:xfrm>
          <a:off x="2218125" y="4814500"/>
          <a:ext cx="5288915" cy="838200"/>
        </p:xfrm>
        <a:graphic>
          <a:graphicData uri="http://schemas.openxmlformats.org/drawingml/2006/table">
            <a:tbl>
              <a:tblPr firstCol="1" bandRow="1">
                <a:tableStyleId>{9D7B26C5-4107-4FEC-AEDC-1716B250A1EF}</a:tableStyleId>
              </a:tblPr>
              <a:tblGrid>
                <a:gridCol w="1940804">
                  <a:extLst>
                    <a:ext uri="{9D8B030D-6E8A-4147-A177-3AD203B41FA5}">
                      <a16:colId xmlns:a16="http://schemas.microsoft.com/office/drawing/2014/main" val="1217920402"/>
                    </a:ext>
                  </a:extLst>
                </a:gridCol>
                <a:gridCol w="1594993">
                  <a:extLst>
                    <a:ext uri="{9D8B030D-6E8A-4147-A177-3AD203B41FA5}">
                      <a16:colId xmlns:a16="http://schemas.microsoft.com/office/drawing/2014/main" val="278505814"/>
                    </a:ext>
                  </a:extLst>
                </a:gridCol>
                <a:gridCol w="1753118">
                  <a:extLst>
                    <a:ext uri="{9D8B030D-6E8A-4147-A177-3AD203B41FA5}">
                      <a16:colId xmlns:a16="http://schemas.microsoft.com/office/drawing/2014/main" val="3502940754"/>
                    </a:ext>
                  </a:extLst>
                </a:gridCol>
              </a:tblGrid>
              <a:tr h="0">
                <a:tc>
                  <a:txBody>
                    <a:bodyPr/>
                    <a:lstStyle/>
                    <a:p>
                      <a:pPr algn="just">
                        <a:spcAft>
                          <a:spcPts val="0"/>
                        </a:spcAft>
                      </a:pPr>
                      <a:r>
                        <a:rPr lang="de-DE" sz="1100">
                          <a:effectLst/>
                        </a:rPr>
                        <a:t>Sachunterricht</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mündliche Prüfung </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941025465"/>
                  </a:ext>
                </a:extLst>
              </a:tr>
              <a:tr h="0">
                <a:tc>
                  <a:txBody>
                    <a:bodyPr/>
                    <a:lstStyle/>
                    <a:p>
                      <a:pPr algn="just">
                        <a:spcAft>
                          <a:spcPts val="0"/>
                        </a:spcAft>
                      </a:pPr>
                      <a:r>
                        <a:rPr lang="de-DE" sz="1100">
                          <a:effectLst/>
                        </a:rPr>
                        <a:t>Deutsch, Lesen, Schreiben</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schriftliche Klausur und</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mündliche Prüfung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4291745552"/>
                  </a:ext>
                </a:extLst>
              </a:tr>
              <a:tr h="0">
                <a:tc>
                  <a:txBody>
                    <a:bodyPr/>
                    <a:lstStyle/>
                    <a:p>
                      <a:pPr algn="just">
                        <a:spcAft>
                          <a:spcPts val="0"/>
                        </a:spcAft>
                      </a:pPr>
                      <a:r>
                        <a:rPr lang="de-DE" sz="1100">
                          <a:effectLst/>
                        </a:rPr>
                        <a:t>Mathematik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schriftliche Klausur und</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mündliche Prüfung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3611869912"/>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mündliche Prüfung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466845412"/>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a:effectLst/>
                        </a:rPr>
                        <a:t>praktische Prüfung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just">
                        <a:spcAft>
                          <a:spcPts val="0"/>
                        </a:spcAft>
                      </a:pPr>
                      <a:r>
                        <a:rPr lang="de-DE" sz="1100" dirty="0">
                          <a:effectLst/>
                        </a:rPr>
                        <a:t> </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extLst>
                  <a:ext uri="{0D108BD9-81ED-4DB2-BD59-A6C34878D82A}">
                    <a16:rowId xmlns:a16="http://schemas.microsoft.com/office/drawing/2014/main" val="1667522577"/>
                  </a:ext>
                </a:extLst>
              </a:tr>
            </a:tbl>
          </a:graphicData>
        </a:graphic>
      </p:graphicFrame>
    </p:spTree>
    <p:extLst>
      <p:ext uri="{BB962C8B-B14F-4D97-AF65-F5344CB8AC3E}">
        <p14:creationId xmlns:p14="http://schemas.microsoft.com/office/powerpoint/2010/main" val="243997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8057840" cy="3922713"/>
          </a:xfrm>
        </p:spPr>
        <p:txBody>
          <a:bodyPr/>
          <a:lstStyle/>
          <a:p>
            <a:r>
              <a:rPr lang="de-AT" dirty="0"/>
              <a:t>Prüfungsgebiete der </a:t>
            </a:r>
            <a:r>
              <a:rPr lang="de-AT" dirty="0" err="1"/>
              <a:t>Externistenprüfung</a:t>
            </a:r>
            <a:r>
              <a:rPr lang="de-AT" dirty="0"/>
              <a:t> über die </a:t>
            </a:r>
            <a:r>
              <a:rPr lang="de-AT" b="1" dirty="0" smtClean="0"/>
              <a:t>5. Schulstufe </a:t>
            </a:r>
            <a:r>
              <a:rPr lang="de-AT" b="1" dirty="0"/>
              <a:t>der Mittelschule aller Schwerpunktbereiche und für die Mittelschule ohne </a:t>
            </a:r>
            <a:r>
              <a:rPr lang="de-AT" b="1" dirty="0" smtClean="0"/>
              <a:t>Schwerpunktbereich</a:t>
            </a:r>
            <a:r>
              <a:rPr lang="de-AT" dirty="0"/>
              <a:t> </a:t>
            </a:r>
            <a:r>
              <a:rPr lang="de-AT" dirty="0" smtClean="0"/>
              <a:t>(§ </a:t>
            </a:r>
            <a:r>
              <a:rPr lang="de-AT" dirty="0"/>
              <a:t>7 Abs</a:t>
            </a:r>
            <a:r>
              <a:rPr lang="de-AT" dirty="0" smtClean="0"/>
              <a:t>. 4 </a:t>
            </a:r>
            <a:r>
              <a:rPr lang="de-AT" dirty="0" err="1"/>
              <a:t>iVm</a:t>
            </a:r>
            <a:r>
              <a:rPr lang="de-AT" dirty="0"/>
              <a:t> § 6 Abs. 3 und 5 ExtVO):    </a:t>
            </a:r>
            <a:endParaRPr lang="de-AT" dirty="0" smtClean="0"/>
          </a:p>
          <a:p>
            <a:pPr lvl="1"/>
            <a:endParaRPr lang="de-AT" dirty="0" smtClean="0"/>
          </a:p>
          <a:p>
            <a:pPr lvl="1"/>
            <a:endParaRPr lang="de-AT" dirty="0" smtClean="0"/>
          </a:p>
          <a:p>
            <a:pPr marL="252000" lvl="1" indent="0">
              <a:buNone/>
            </a:pPr>
            <a:endParaRPr lang="de-AT" dirty="0" smtClean="0"/>
          </a:p>
          <a:p>
            <a:pPr marL="252000" lvl="1" indent="0">
              <a:buNone/>
            </a:pPr>
            <a:endParaRPr lang="de-AT" dirty="0" smtClean="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15</a:t>
            </a:fld>
            <a:endParaRPr lang="de-AT" dirty="0"/>
          </a:p>
        </p:txBody>
      </p:sp>
      <p:graphicFrame>
        <p:nvGraphicFramePr>
          <p:cNvPr id="10" name="Tabelle 9"/>
          <p:cNvGraphicFramePr>
            <a:graphicFrameLocks noGrp="1"/>
          </p:cNvGraphicFramePr>
          <p:nvPr>
            <p:extLst>
              <p:ext uri="{D42A27DB-BD31-4B8C-83A1-F6EECF244321}">
                <p14:modId xmlns:p14="http://schemas.microsoft.com/office/powerpoint/2010/main" val="1843437367"/>
              </p:ext>
            </p:extLst>
          </p:nvPr>
        </p:nvGraphicFramePr>
        <p:xfrm>
          <a:off x="1738947" y="3299710"/>
          <a:ext cx="5580380" cy="1670544"/>
        </p:xfrm>
        <a:graphic>
          <a:graphicData uri="http://schemas.openxmlformats.org/drawingml/2006/table">
            <a:tbl>
              <a:tblPr firstCol="1" bandRow="1">
                <a:tableStyleId>{9D7B26C5-4107-4FEC-AEDC-1716B250A1EF}</a:tableStyleId>
              </a:tblPr>
              <a:tblGrid>
                <a:gridCol w="3039110">
                  <a:extLst>
                    <a:ext uri="{9D8B030D-6E8A-4147-A177-3AD203B41FA5}">
                      <a16:colId xmlns:a16="http://schemas.microsoft.com/office/drawing/2014/main" val="115127181"/>
                    </a:ext>
                  </a:extLst>
                </a:gridCol>
                <a:gridCol w="2541270">
                  <a:extLst>
                    <a:ext uri="{9D8B030D-6E8A-4147-A177-3AD203B41FA5}">
                      <a16:colId xmlns:a16="http://schemas.microsoft.com/office/drawing/2014/main" val="4102331720"/>
                    </a:ext>
                  </a:extLst>
                </a:gridCol>
              </a:tblGrid>
              <a:tr h="216194">
                <a:tc>
                  <a:txBody>
                    <a:bodyPr/>
                    <a:lstStyle/>
                    <a:p>
                      <a:pPr algn="l">
                        <a:lnSpc>
                          <a:spcPts val="1100"/>
                        </a:lnSpc>
                        <a:spcAft>
                          <a:spcPts val="0"/>
                        </a:spcAft>
                      </a:pPr>
                      <a:r>
                        <a:rPr lang="de-AT" sz="1100" dirty="0">
                          <a:effectLst/>
                        </a:rPr>
                        <a:t> </a:t>
                      </a:r>
                      <a:r>
                        <a:rPr lang="de-DE" sz="1100" dirty="0">
                          <a:effectLst/>
                        </a:rPr>
                        <a:t>Deutsch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l">
                        <a:spcAft>
                          <a:spcPts val="0"/>
                        </a:spcAft>
                      </a:pPr>
                      <a:r>
                        <a:rPr lang="de-DE" sz="1100" dirty="0">
                          <a:effectLst/>
                        </a:rPr>
                        <a:t> schriftlich (einstündig) und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236933672"/>
                  </a:ext>
                </a:extLst>
              </a:tr>
              <a:tr h="216194">
                <a:tc>
                  <a:txBody>
                    <a:bodyPr/>
                    <a:lstStyle/>
                    <a:p>
                      <a:pPr algn="l">
                        <a:lnSpc>
                          <a:spcPts val="1100"/>
                        </a:lnSpc>
                        <a:spcAft>
                          <a:spcPts val="0"/>
                        </a:spcAft>
                      </a:pPr>
                      <a:r>
                        <a:rPr lang="de-DE" sz="1100" dirty="0">
                          <a:effectLst/>
                        </a:rPr>
                        <a:t> Lebende Fremdsprache Englisch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l">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623833623"/>
                  </a:ext>
                </a:extLst>
              </a:tr>
              <a:tr h="216194">
                <a:tc>
                  <a:txBody>
                    <a:bodyPr/>
                    <a:lstStyle/>
                    <a:p>
                      <a:pPr algn="l">
                        <a:lnSpc>
                          <a:spcPts val="1100"/>
                        </a:lnSpc>
                        <a:spcAft>
                          <a:spcPts val="0"/>
                        </a:spcAft>
                      </a:pPr>
                      <a:r>
                        <a:rPr lang="de-AT" sz="1100" dirty="0">
                          <a:effectLst/>
                        </a:rPr>
                        <a:t> </a:t>
                      </a:r>
                      <a:r>
                        <a:rPr lang="de-DE" sz="1100" dirty="0">
                          <a:effectLst/>
                        </a:rPr>
                        <a:t>Geographie und Wirtschaftskunde</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l">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897181783"/>
                  </a:ext>
                </a:extLst>
              </a:tr>
              <a:tr h="152221">
                <a:tc>
                  <a:txBody>
                    <a:bodyPr/>
                    <a:lstStyle/>
                    <a:p>
                      <a:pPr algn="l">
                        <a:lnSpc>
                          <a:spcPts val="1100"/>
                        </a:lnSpc>
                        <a:spcAft>
                          <a:spcPts val="0"/>
                        </a:spcAft>
                      </a:pPr>
                      <a:r>
                        <a:rPr lang="de-AT" sz="1100" dirty="0">
                          <a:effectLst/>
                        </a:rPr>
                        <a:t> </a:t>
                      </a:r>
                      <a:r>
                        <a:rPr lang="de-DE" sz="1100" dirty="0" smtClean="0">
                          <a:effectLst/>
                        </a:rPr>
                        <a:t>Mathematik</a:t>
                      </a:r>
                    </a:p>
                  </a:txBody>
                  <a:tcPr marL="9525" marR="9525" marT="9525" marB="9525"/>
                </a:tc>
                <a:tc>
                  <a:txBody>
                    <a:bodyPr/>
                    <a:lstStyle/>
                    <a:p>
                      <a:pPr algn="l">
                        <a:spcAft>
                          <a:spcPts val="0"/>
                        </a:spcAft>
                      </a:pPr>
                      <a:r>
                        <a:rPr lang="de-DE" sz="1100" dirty="0">
                          <a:effectLst/>
                        </a:rPr>
                        <a:t> schriftlich (einstündig)  und </a:t>
                      </a:r>
                      <a:r>
                        <a:rPr lang="de-DE" sz="1100" dirty="0" smtClean="0">
                          <a:effectLst/>
                        </a:rPr>
                        <a:t>mündlich</a:t>
                      </a:r>
                      <a:r>
                        <a:rPr lang="de-DE" sz="11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003618939"/>
                  </a:ext>
                </a:extLst>
              </a:tr>
              <a:tr h="152221">
                <a:tc>
                  <a:txBody>
                    <a:bodyPr/>
                    <a:lstStyle/>
                    <a:p>
                      <a:pPr algn="l">
                        <a:lnSpc>
                          <a:spcPts val="1100"/>
                        </a:lnSpc>
                        <a:spcAft>
                          <a:spcPts val="0"/>
                        </a:spcAft>
                      </a:pPr>
                      <a:r>
                        <a:rPr lang="de-DE" sz="1100" dirty="0" smtClean="0">
                          <a:solidFill>
                            <a:srgbClr val="FF0000"/>
                          </a:solidFill>
                          <a:effectLst/>
                        </a:rPr>
                        <a:t> </a:t>
                      </a:r>
                      <a:r>
                        <a:rPr lang="de-DE" sz="1100" b="1" kern="1200" dirty="0" smtClean="0">
                          <a:solidFill>
                            <a:srgbClr val="FF0000"/>
                          </a:solidFill>
                          <a:effectLst/>
                          <a:latin typeface="+mn-lt"/>
                          <a:ea typeface="+mn-ea"/>
                          <a:cs typeface="+mn-cs"/>
                        </a:rPr>
                        <a:t>Digitale Grundbildung</a:t>
                      </a:r>
                    </a:p>
                  </a:txBody>
                  <a:tcPr marL="9525" marR="9525" marT="9525" marB="9525"/>
                </a:tc>
                <a:tc>
                  <a:txBody>
                    <a:bodyPr/>
                    <a:lstStyle/>
                    <a:p>
                      <a:pPr algn="l">
                        <a:spcAft>
                          <a:spcPts val="0"/>
                        </a:spcAft>
                      </a:pPr>
                      <a:r>
                        <a:rPr lang="de-AT" sz="1100" baseline="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de-AT" sz="1100" kern="1200" dirty="0" smtClean="0">
                          <a:solidFill>
                            <a:srgbClr val="FF0000"/>
                          </a:solidFill>
                          <a:effectLst/>
                          <a:latin typeface="+mn-lt"/>
                          <a:ea typeface="+mn-ea"/>
                          <a:cs typeface="+mn-cs"/>
                        </a:rPr>
                        <a:t>mündlich</a:t>
                      </a:r>
                      <a:endParaRPr lang="de-AT" sz="1100" kern="1200" dirty="0">
                        <a:solidFill>
                          <a:srgbClr val="FF0000"/>
                        </a:solidFill>
                        <a:effectLst/>
                        <a:latin typeface="+mn-lt"/>
                        <a:ea typeface="+mn-ea"/>
                        <a:cs typeface="+mn-cs"/>
                      </a:endParaRPr>
                    </a:p>
                  </a:txBody>
                  <a:tcPr marL="9525" marR="9525" marT="9525" marB="9525"/>
                </a:tc>
                <a:extLst>
                  <a:ext uri="{0D108BD9-81ED-4DB2-BD59-A6C34878D82A}">
                    <a16:rowId xmlns:a16="http://schemas.microsoft.com/office/drawing/2014/main" val="3036367026"/>
                  </a:ext>
                </a:extLst>
              </a:tr>
              <a:tr h="216194">
                <a:tc>
                  <a:txBody>
                    <a:bodyPr/>
                    <a:lstStyle/>
                    <a:p>
                      <a:pPr algn="l">
                        <a:lnSpc>
                          <a:spcPts val="1100"/>
                        </a:lnSpc>
                        <a:spcAft>
                          <a:spcPts val="0"/>
                        </a:spcAft>
                      </a:pPr>
                      <a:r>
                        <a:rPr lang="de-AT" sz="1100" dirty="0">
                          <a:effectLst/>
                        </a:rPr>
                        <a:t> </a:t>
                      </a:r>
                      <a:r>
                        <a:rPr lang="de-DE" sz="1100" dirty="0">
                          <a:effectLst/>
                        </a:rPr>
                        <a:t>Biologie und Umweltkunde</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l">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045655879"/>
                  </a:ext>
                </a:extLst>
              </a:tr>
              <a:tr h="216194">
                <a:tc>
                  <a:txBody>
                    <a:bodyPr/>
                    <a:lstStyle/>
                    <a:p>
                      <a:pPr algn="l">
                        <a:lnSpc>
                          <a:spcPts val="1100"/>
                        </a:lnSpc>
                        <a:spcAft>
                          <a:spcPts val="0"/>
                        </a:spcAft>
                      </a:pPr>
                      <a:r>
                        <a:rPr lang="de-AT" sz="1100">
                          <a:effectLst/>
                        </a:rPr>
                        <a:t> </a:t>
                      </a: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l">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31366234"/>
                  </a:ext>
                </a:extLst>
              </a:tr>
              <a:tr h="216194">
                <a:tc>
                  <a:txBody>
                    <a:bodyPr/>
                    <a:lstStyle/>
                    <a:p>
                      <a:pPr algn="l">
                        <a:lnSpc>
                          <a:spcPts val="1100"/>
                        </a:lnSpc>
                        <a:spcAft>
                          <a:spcPts val="0"/>
                        </a:spcAft>
                      </a:pPr>
                      <a:r>
                        <a:rPr lang="de-AT" sz="1100">
                          <a:effectLst/>
                        </a:rPr>
                        <a:t> </a:t>
                      </a: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l">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902653772"/>
                  </a:ext>
                </a:extLst>
              </a:tr>
            </a:tbl>
          </a:graphicData>
        </a:graphic>
      </p:graphicFrame>
    </p:spTree>
    <p:extLst>
      <p:ext uri="{BB962C8B-B14F-4D97-AF65-F5344CB8AC3E}">
        <p14:creationId xmlns:p14="http://schemas.microsoft.com/office/powerpoint/2010/main" val="4223883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a:t>Prüfungsgebiete der </a:t>
            </a:r>
            <a:r>
              <a:rPr lang="de-AT" dirty="0" err="1" smtClean="0"/>
              <a:t>Externistenprüfung</a:t>
            </a:r>
            <a:r>
              <a:rPr lang="de-AT" dirty="0" smtClean="0"/>
              <a:t> über </a:t>
            </a:r>
            <a:r>
              <a:rPr lang="de-AT" dirty="0"/>
              <a:t>die </a:t>
            </a:r>
            <a:r>
              <a:rPr lang="de-AT" b="1" dirty="0"/>
              <a:t>6. </a:t>
            </a:r>
            <a:r>
              <a:rPr lang="de-AT" b="1" dirty="0" smtClean="0"/>
              <a:t>Schulstufe der Mittelschule </a:t>
            </a:r>
            <a:r>
              <a:rPr lang="de-AT" b="1" dirty="0"/>
              <a:t>aller Schwerpunktbereiche und für die </a:t>
            </a:r>
            <a:r>
              <a:rPr lang="de-AT" b="1" dirty="0" smtClean="0"/>
              <a:t>Mittelschule </a:t>
            </a:r>
            <a:r>
              <a:rPr lang="de-AT" b="1" dirty="0"/>
              <a:t>ohne Schwerpunktbereich </a:t>
            </a:r>
            <a:r>
              <a:rPr lang="de-AT" dirty="0"/>
              <a:t>(§ 7 Abs. 4 </a:t>
            </a:r>
            <a:r>
              <a:rPr lang="de-AT" dirty="0" err="1"/>
              <a:t>iVm</a:t>
            </a:r>
            <a:r>
              <a:rPr lang="de-AT" dirty="0"/>
              <a:t> § 6 Abs. 3 und 5 ExtVO):    </a:t>
            </a:r>
          </a:p>
          <a:p>
            <a:pPr lvl="1"/>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16</a:t>
            </a:fld>
            <a:endParaRPr lang="de-AT" dirty="0"/>
          </a:p>
        </p:txBody>
      </p:sp>
      <p:graphicFrame>
        <p:nvGraphicFramePr>
          <p:cNvPr id="8" name="Tabelle 7"/>
          <p:cNvGraphicFramePr>
            <a:graphicFrameLocks noGrp="1"/>
          </p:cNvGraphicFramePr>
          <p:nvPr>
            <p:extLst>
              <p:ext uri="{D42A27DB-BD31-4B8C-83A1-F6EECF244321}">
                <p14:modId xmlns:p14="http://schemas.microsoft.com/office/powerpoint/2010/main" val="365061283"/>
              </p:ext>
            </p:extLst>
          </p:nvPr>
        </p:nvGraphicFramePr>
        <p:xfrm>
          <a:off x="1670858" y="3470274"/>
          <a:ext cx="5341475" cy="1841500"/>
        </p:xfrm>
        <a:graphic>
          <a:graphicData uri="http://schemas.openxmlformats.org/drawingml/2006/table">
            <a:tbl>
              <a:tblPr firstCol="1" bandRow="1">
                <a:tableStyleId>{9D7B26C5-4107-4FEC-AEDC-1716B250A1EF}</a:tableStyleId>
              </a:tblPr>
              <a:tblGrid>
                <a:gridCol w="3056154">
                  <a:extLst>
                    <a:ext uri="{9D8B030D-6E8A-4147-A177-3AD203B41FA5}">
                      <a16:colId xmlns:a16="http://schemas.microsoft.com/office/drawing/2014/main" val="268158364"/>
                    </a:ext>
                  </a:extLst>
                </a:gridCol>
                <a:gridCol w="2285321">
                  <a:extLst>
                    <a:ext uri="{9D8B030D-6E8A-4147-A177-3AD203B41FA5}">
                      <a16:colId xmlns:a16="http://schemas.microsoft.com/office/drawing/2014/main" val="1658947135"/>
                    </a:ext>
                  </a:extLst>
                </a:gridCol>
              </a:tblGrid>
              <a:tr h="0">
                <a:tc>
                  <a:txBody>
                    <a:bodyPr/>
                    <a:lstStyle/>
                    <a:p>
                      <a:pPr algn="l">
                        <a:spcAft>
                          <a:spcPts val="0"/>
                        </a:spcAft>
                      </a:pPr>
                      <a:r>
                        <a:rPr lang="de-DE" sz="1100" dirty="0">
                          <a:effectLst/>
                        </a:rPr>
                        <a:t>Deutsch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dirty="0">
                          <a:effectLst/>
                        </a:rPr>
                        <a:t> schriftlich (einstündig) und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1432765149"/>
                  </a:ext>
                </a:extLst>
              </a:tr>
              <a:tr h="0">
                <a:tc>
                  <a:txBody>
                    <a:bodyPr/>
                    <a:lstStyle/>
                    <a:p>
                      <a:pPr algn="l">
                        <a:spcAft>
                          <a:spcPts val="0"/>
                        </a:spcAft>
                      </a:pPr>
                      <a:r>
                        <a:rPr lang="de-DE" sz="1100">
                          <a:effectLst/>
                        </a:rPr>
                        <a:t>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4041247725"/>
                  </a:ext>
                </a:extLst>
              </a:tr>
              <a:tr h="0">
                <a:tc>
                  <a:txBody>
                    <a:bodyPr/>
                    <a:lstStyle/>
                    <a:p>
                      <a:pPr algn="l">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3578032563"/>
                  </a:ext>
                </a:extLst>
              </a:tr>
              <a:tr h="0">
                <a:tc>
                  <a:txBody>
                    <a:bodyPr/>
                    <a:lstStyle/>
                    <a:p>
                      <a:pPr algn="l">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2308563592"/>
                  </a:ext>
                </a:extLst>
              </a:tr>
              <a:tr h="0">
                <a:tc>
                  <a:txBody>
                    <a:bodyPr/>
                    <a:lstStyle/>
                    <a:p>
                      <a:pPr algn="l">
                        <a:spcAft>
                          <a:spcPts val="0"/>
                        </a:spcAft>
                      </a:pPr>
                      <a:r>
                        <a:rPr lang="de-DE" sz="1100" dirty="0" smtClean="0">
                          <a:effectLst/>
                        </a:rPr>
                        <a:t>Mathematik</a:t>
                      </a:r>
                    </a:p>
                  </a:txBody>
                  <a:tcPr marL="60960" marR="60960" marT="0" marB="0"/>
                </a:tc>
                <a:tc>
                  <a:txBody>
                    <a:bodyPr/>
                    <a:lstStyle/>
                    <a:p>
                      <a:pPr algn="l">
                        <a:spcAft>
                          <a:spcPts val="0"/>
                        </a:spcAft>
                      </a:pPr>
                      <a:r>
                        <a:rPr lang="de-DE" sz="1100" dirty="0">
                          <a:effectLst/>
                        </a:rPr>
                        <a:t> schriftlich (einstündig) und </a:t>
                      </a:r>
                      <a:r>
                        <a:rPr lang="de-DE" sz="1100" dirty="0" smtClean="0">
                          <a:effectLst/>
                        </a:rPr>
                        <a:t>mündlich</a:t>
                      </a:r>
                    </a:p>
                  </a:txBody>
                  <a:tcPr marL="8255" marR="8255" marT="8255" marB="8255"/>
                </a:tc>
                <a:extLst>
                  <a:ext uri="{0D108BD9-81ED-4DB2-BD59-A6C34878D82A}">
                    <a16:rowId xmlns:a16="http://schemas.microsoft.com/office/drawing/2014/main" val="1991558954"/>
                  </a:ext>
                </a:extLst>
              </a:tr>
              <a:tr h="0">
                <a:tc>
                  <a:txBody>
                    <a:bodyPr/>
                    <a:lstStyle/>
                    <a:p>
                      <a:pPr algn="l">
                        <a:spcAft>
                          <a:spcPts val="0"/>
                        </a:spcAft>
                      </a:pPr>
                      <a:r>
                        <a:rPr lang="de-AT" sz="1100" b="1" kern="1200" dirty="0" smtClean="0">
                          <a:solidFill>
                            <a:srgbClr val="FF0000"/>
                          </a:solidFill>
                          <a:effectLst/>
                          <a:latin typeface="+mn-lt"/>
                          <a:ea typeface="+mn-ea"/>
                          <a:cs typeface="+mn-cs"/>
                        </a:rPr>
                        <a:t>Digitale Grundbildung</a:t>
                      </a:r>
                      <a:endParaRPr lang="de-AT" sz="1100" b="1" kern="1200" dirty="0">
                        <a:solidFill>
                          <a:srgbClr val="FF0000"/>
                        </a:solidFill>
                        <a:effectLst/>
                        <a:latin typeface="+mn-lt"/>
                        <a:ea typeface="+mn-ea"/>
                        <a:cs typeface="+mn-cs"/>
                      </a:endParaRPr>
                    </a:p>
                  </a:txBody>
                  <a:tcPr marL="60960" marR="60960" marT="0" marB="0"/>
                </a:tc>
                <a:tc>
                  <a:txBody>
                    <a:bodyPr/>
                    <a:lstStyle/>
                    <a:p>
                      <a:pPr algn="l">
                        <a:spcAft>
                          <a:spcPts val="0"/>
                        </a:spcAft>
                      </a:pPr>
                      <a:r>
                        <a:rPr lang="de-AT" sz="1100" kern="1200" dirty="0" smtClean="0">
                          <a:solidFill>
                            <a:srgbClr val="FF0000"/>
                          </a:solidFill>
                          <a:effectLst/>
                          <a:latin typeface="+mn-lt"/>
                          <a:ea typeface="+mn-ea"/>
                          <a:cs typeface="+mn-cs"/>
                        </a:rPr>
                        <a:t> mündlich</a:t>
                      </a:r>
                      <a:endParaRPr lang="de-AT" sz="1100" kern="1200" dirty="0">
                        <a:solidFill>
                          <a:srgbClr val="FF0000"/>
                        </a:solidFill>
                        <a:effectLst/>
                        <a:latin typeface="+mn-lt"/>
                        <a:ea typeface="+mn-ea"/>
                        <a:cs typeface="+mn-cs"/>
                      </a:endParaRPr>
                    </a:p>
                  </a:txBody>
                  <a:tcPr marL="8255" marR="8255" marT="8255" marB="8255"/>
                </a:tc>
                <a:extLst>
                  <a:ext uri="{0D108BD9-81ED-4DB2-BD59-A6C34878D82A}">
                    <a16:rowId xmlns:a16="http://schemas.microsoft.com/office/drawing/2014/main" val="2178925652"/>
                  </a:ext>
                </a:extLst>
              </a:tr>
              <a:tr h="0">
                <a:tc>
                  <a:txBody>
                    <a:bodyPr/>
                    <a:lstStyle/>
                    <a:p>
                      <a:pPr algn="l">
                        <a:spcAft>
                          <a:spcPts val="0"/>
                        </a:spcAft>
                      </a:pPr>
                      <a:r>
                        <a:rPr lang="de-DE" sz="1100" dirty="0">
                          <a:effectLst/>
                        </a:rPr>
                        <a:t>Biologie und Umweltkunde</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34786877"/>
                  </a:ext>
                </a:extLst>
              </a:tr>
              <a:tr h="0">
                <a:tc>
                  <a:txBody>
                    <a:bodyPr/>
                    <a:lstStyle/>
                    <a:p>
                      <a:pPr algn="l">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1731504028"/>
                  </a:ext>
                </a:extLst>
              </a:tr>
              <a:tr h="0">
                <a:tc>
                  <a:txBody>
                    <a:bodyPr/>
                    <a:lstStyle/>
                    <a:p>
                      <a:pPr algn="l">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3861060908"/>
                  </a:ext>
                </a:extLst>
              </a:tr>
              <a:tr h="0">
                <a:tc>
                  <a:txBody>
                    <a:bodyPr/>
                    <a:lstStyle/>
                    <a:p>
                      <a:pPr algn="l">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0960" marR="60960" marT="0" marB="0"/>
                </a:tc>
                <a:tc>
                  <a:txBody>
                    <a:bodyPr/>
                    <a:lstStyle/>
                    <a:p>
                      <a:pPr algn="l">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8255" marR="8255" marT="8255" marB="8255"/>
                </a:tc>
                <a:extLst>
                  <a:ext uri="{0D108BD9-81ED-4DB2-BD59-A6C34878D82A}">
                    <a16:rowId xmlns:a16="http://schemas.microsoft.com/office/drawing/2014/main" val="4053120529"/>
                  </a:ext>
                </a:extLst>
              </a:tr>
            </a:tbl>
          </a:graphicData>
        </a:graphic>
      </p:graphicFrame>
    </p:spTree>
    <p:extLst>
      <p:ext uri="{BB962C8B-B14F-4D97-AF65-F5344CB8AC3E}">
        <p14:creationId xmlns:p14="http://schemas.microsoft.com/office/powerpoint/2010/main" val="3201630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a:t>Prüfungsgebiete der </a:t>
            </a:r>
            <a:r>
              <a:rPr lang="de-AT" dirty="0" err="1"/>
              <a:t>Externistenprüfung</a:t>
            </a:r>
            <a:r>
              <a:rPr lang="de-AT" dirty="0"/>
              <a:t> über die </a:t>
            </a:r>
            <a:r>
              <a:rPr lang="de-AT" b="1" dirty="0"/>
              <a:t>7. </a:t>
            </a:r>
            <a:r>
              <a:rPr lang="de-AT" b="1" dirty="0" smtClean="0"/>
              <a:t>Schulstufe </a:t>
            </a:r>
            <a:r>
              <a:rPr lang="de-AT" b="1" dirty="0"/>
              <a:t>der </a:t>
            </a:r>
            <a:r>
              <a:rPr lang="de-AT" b="1" dirty="0" smtClean="0"/>
              <a:t>Mittelschule mit  ökonomischem </a:t>
            </a:r>
            <a:r>
              <a:rPr lang="de-AT" b="1" dirty="0"/>
              <a:t>und </a:t>
            </a:r>
            <a:r>
              <a:rPr lang="de-AT" b="1" dirty="0" err="1" smtClean="0"/>
              <a:t>lebenskundlichem</a:t>
            </a:r>
            <a:r>
              <a:rPr lang="de-AT" b="1" dirty="0" smtClean="0"/>
              <a:t> </a:t>
            </a:r>
            <a:r>
              <a:rPr lang="de-AT" b="1" dirty="0"/>
              <a:t>Schwerpunktbereich, der Mittelschule mit musisch-kreativem Schwerpunktbereich und der Mittelschule ohne </a:t>
            </a:r>
            <a:r>
              <a:rPr lang="de-AT" b="1" dirty="0" smtClean="0"/>
              <a:t>Schwerpunktbereich </a:t>
            </a:r>
            <a:r>
              <a:rPr lang="de-AT" dirty="0" smtClean="0"/>
              <a:t>(§ </a:t>
            </a:r>
            <a:r>
              <a:rPr lang="de-AT" dirty="0"/>
              <a:t>7 Abs. 4 </a:t>
            </a:r>
            <a:r>
              <a:rPr lang="de-AT" dirty="0" err="1"/>
              <a:t>iVm</a:t>
            </a:r>
            <a:r>
              <a:rPr lang="de-AT" dirty="0"/>
              <a:t> § 6 Abs. 3 und 5 ExtVO): </a:t>
            </a:r>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17</a:t>
            </a:fld>
            <a:endParaRPr lang="de-AT" dirty="0"/>
          </a:p>
        </p:txBody>
      </p:sp>
      <p:graphicFrame>
        <p:nvGraphicFramePr>
          <p:cNvPr id="7" name="Tabelle 6"/>
          <p:cNvGraphicFramePr>
            <a:graphicFrameLocks noGrp="1"/>
          </p:cNvGraphicFramePr>
          <p:nvPr>
            <p:extLst>
              <p:ext uri="{D42A27DB-BD31-4B8C-83A1-F6EECF244321}">
                <p14:modId xmlns:p14="http://schemas.microsoft.com/office/powerpoint/2010/main" val="2702281588"/>
              </p:ext>
            </p:extLst>
          </p:nvPr>
        </p:nvGraphicFramePr>
        <p:xfrm>
          <a:off x="1702435" y="3665638"/>
          <a:ext cx="5653405" cy="1866900"/>
        </p:xfrm>
        <a:graphic>
          <a:graphicData uri="http://schemas.openxmlformats.org/drawingml/2006/table">
            <a:tbl>
              <a:tblPr firstCol="1" bandRow="1">
                <a:tableStyleId>{9D7B26C5-4107-4FEC-AEDC-1716B250A1EF}</a:tableStyleId>
              </a:tblPr>
              <a:tblGrid>
                <a:gridCol w="3129280">
                  <a:extLst>
                    <a:ext uri="{9D8B030D-6E8A-4147-A177-3AD203B41FA5}">
                      <a16:colId xmlns:a16="http://schemas.microsoft.com/office/drawing/2014/main" val="1592377796"/>
                    </a:ext>
                  </a:extLst>
                </a:gridCol>
                <a:gridCol w="2524125">
                  <a:extLst>
                    <a:ext uri="{9D8B030D-6E8A-4147-A177-3AD203B41FA5}">
                      <a16:colId xmlns:a16="http://schemas.microsoft.com/office/drawing/2014/main" val="62258902"/>
                    </a:ext>
                  </a:extLst>
                </a:gridCol>
              </a:tblGrid>
              <a:tr h="0">
                <a:tc>
                  <a:txBody>
                    <a:bodyPr/>
                    <a:lstStyle/>
                    <a:p>
                      <a:pPr algn="just">
                        <a:spcAft>
                          <a:spcPts val="0"/>
                        </a:spcAft>
                      </a:pPr>
                      <a:r>
                        <a:rPr lang="de-DE" sz="1100" dirty="0">
                          <a:effectLst/>
                        </a:rPr>
                        <a:t>Deutsch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449679437"/>
                  </a:ext>
                </a:extLst>
              </a:tr>
              <a:tr h="0">
                <a:tc>
                  <a:txBody>
                    <a:bodyPr/>
                    <a:lstStyle/>
                    <a:p>
                      <a:pPr algn="just">
                        <a:spcAft>
                          <a:spcPts val="0"/>
                        </a:spcAft>
                      </a:pPr>
                      <a:r>
                        <a:rPr lang="de-DE" sz="1100">
                          <a:effectLst/>
                        </a:rPr>
                        <a:t>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053212611"/>
                  </a:ext>
                </a:extLst>
              </a:tr>
              <a:tr h="0">
                <a:tc>
                  <a:txBody>
                    <a:bodyPr/>
                    <a:lstStyle/>
                    <a:p>
                      <a:pPr algn="just">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356667754"/>
                  </a:ext>
                </a:extLst>
              </a:tr>
              <a:tr h="0">
                <a:tc>
                  <a:txBody>
                    <a:bodyPr/>
                    <a:lstStyle/>
                    <a:p>
                      <a:pPr algn="just">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714381717"/>
                  </a:ext>
                </a:extLst>
              </a:tr>
              <a:tr h="0">
                <a:tc>
                  <a:txBody>
                    <a:bodyPr/>
                    <a:lstStyle/>
                    <a:p>
                      <a:pPr algn="just">
                        <a:spcAft>
                          <a:spcPts val="0"/>
                        </a:spcAft>
                      </a:pPr>
                      <a:r>
                        <a:rPr lang="de-DE" sz="1100" dirty="0" smtClean="0">
                          <a:effectLst/>
                        </a:rPr>
                        <a:t>Mathematik</a:t>
                      </a:r>
                    </a:p>
                  </a:txBody>
                  <a:tcPr marL="68580" marR="68580" marT="0" marB="0"/>
                </a:tc>
                <a:tc>
                  <a:txBody>
                    <a:bodyPr/>
                    <a:lstStyle/>
                    <a:p>
                      <a:pPr algn="just">
                        <a:spcAft>
                          <a:spcPts val="0"/>
                        </a:spcAft>
                      </a:pPr>
                      <a:r>
                        <a:rPr lang="de-DE" sz="1100" dirty="0">
                          <a:effectLst/>
                        </a:rPr>
                        <a:t> schriftlich  (einstündig) und </a:t>
                      </a:r>
                      <a:r>
                        <a:rPr lang="de-DE" sz="1100" dirty="0" smtClean="0">
                          <a:effectLst/>
                        </a:rPr>
                        <a:t>mündlich</a:t>
                      </a:r>
                    </a:p>
                  </a:txBody>
                  <a:tcPr marL="9525" marR="9525" marT="9525" marB="9525"/>
                </a:tc>
                <a:extLst>
                  <a:ext uri="{0D108BD9-81ED-4DB2-BD59-A6C34878D82A}">
                    <a16:rowId xmlns:a16="http://schemas.microsoft.com/office/drawing/2014/main" val="352500416"/>
                  </a:ext>
                </a:extLst>
              </a:tr>
              <a:tr h="0">
                <a:tc>
                  <a:txBody>
                    <a:bodyPr/>
                    <a:lstStyle/>
                    <a:p>
                      <a:pPr algn="just">
                        <a:spcAft>
                          <a:spcPts val="0"/>
                        </a:spcAft>
                      </a:pPr>
                      <a:r>
                        <a:rPr lang="de-AT" sz="1100" b="1" kern="1200" dirty="0" smtClean="0">
                          <a:solidFill>
                            <a:srgbClr val="FF0000"/>
                          </a:solidFill>
                          <a:effectLst/>
                          <a:latin typeface="+mn-lt"/>
                          <a:ea typeface="+mn-ea"/>
                          <a:cs typeface="+mn-cs"/>
                        </a:rPr>
                        <a:t>Digitale Grundbildung</a:t>
                      </a:r>
                      <a:endParaRPr lang="de-AT" sz="1100" b="1" kern="1200" dirty="0">
                        <a:solidFill>
                          <a:srgbClr val="FF0000"/>
                        </a:solidFill>
                        <a:effectLst/>
                        <a:latin typeface="+mn-lt"/>
                        <a:ea typeface="+mn-ea"/>
                        <a:cs typeface="+mn-cs"/>
                      </a:endParaRPr>
                    </a:p>
                  </a:txBody>
                  <a:tcPr marL="68580" marR="68580" marT="0" marB="0"/>
                </a:tc>
                <a:tc>
                  <a:txBody>
                    <a:bodyPr/>
                    <a:lstStyle/>
                    <a:p>
                      <a:pPr marL="0" indent="0" algn="just">
                        <a:spcAft>
                          <a:spcPts val="0"/>
                        </a:spcAft>
                      </a:pPr>
                      <a:r>
                        <a:rPr lang="de-AT" sz="1100" kern="1200" baseline="0" dirty="0" smtClean="0">
                          <a:solidFill>
                            <a:srgbClr val="FF0000"/>
                          </a:solidFill>
                          <a:effectLst/>
                          <a:latin typeface="Arial" panose="020B0604020202020204" pitchFamily="34" charset="0"/>
                          <a:ea typeface="+mn-ea"/>
                          <a:cs typeface="Times New Roman" panose="02020603050405020304" pitchFamily="18" charset="0"/>
                        </a:rPr>
                        <a:t> </a:t>
                      </a:r>
                      <a:r>
                        <a:rPr lang="de-AT" sz="1100" kern="1200" dirty="0" smtClean="0">
                          <a:solidFill>
                            <a:srgbClr val="FF0000"/>
                          </a:solidFill>
                          <a:effectLst/>
                          <a:latin typeface="+mn-lt"/>
                          <a:ea typeface="+mn-ea"/>
                          <a:cs typeface="+mn-cs"/>
                        </a:rPr>
                        <a:t>mündlich</a:t>
                      </a:r>
                      <a:endParaRPr lang="de-AT" sz="1100" kern="1200" dirty="0">
                        <a:solidFill>
                          <a:srgbClr val="FF0000"/>
                        </a:solidFill>
                        <a:effectLst/>
                        <a:latin typeface="+mn-lt"/>
                        <a:ea typeface="+mn-ea"/>
                        <a:cs typeface="+mn-cs"/>
                      </a:endParaRPr>
                    </a:p>
                  </a:txBody>
                  <a:tcPr marL="9525" marR="9525" marT="9525" marB="9525"/>
                </a:tc>
                <a:extLst>
                  <a:ext uri="{0D108BD9-81ED-4DB2-BD59-A6C34878D82A}">
                    <a16:rowId xmlns:a16="http://schemas.microsoft.com/office/drawing/2014/main" val="3219670677"/>
                  </a:ext>
                </a:extLst>
              </a:tr>
              <a:tr h="0">
                <a:tc>
                  <a:txBody>
                    <a:bodyPr/>
                    <a:lstStyle/>
                    <a:p>
                      <a:pPr algn="just">
                        <a:spcAft>
                          <a:spcPts val="0"/>
                        </a:spcAft>
                      </a:pPr>
                      <a:r>
                        <a:rPr lang="de-DE" sz="1100" dirty="0">
                          <a:effectLst/>
                        </a:rPr>
                        <a:t>Biologie und Umweltkunde</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405324246"/>
                  </a:ext>
                </a:extLst>
              </a:tr>
              <a:tr h="0">
                <a:tc>
                  <a:txBody>
                    <a:bodyPr/>
                    <a:lstStyle/>
                    <a:p>
                      <a:pPr algn="just">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209766333"/>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085139273"/>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914834210"/>
                  </a:ext>
                </a:extLst>
              </a:tr>
            </a:tbl>
          </a:graphicData>
        </a:graphic>
      </p:graphicFrame>
    </p:spTree>
    <p:extLst>
      <p:ext uri="{BB962C8B-B14F-4D97-AF65-F5344CB8AC3E}">
        <p14:creationId xmlns:p14="http://schemas.microsoft.com/office/powerpoint/2010/main" val="1124285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a:t>Prüfungsgebiete der </a:t>
            </a:r>
            <a:r>
              <a:rPr lang="de-AT" dirty="0" err="1"/>
              <a:t>Externistenprüfung</a:t>
            </a:r>
            <a:r>
              <a:rPr lang="de-AT" dirty="0"/>
              <a:t> über die </a:t>
            </a:r>
            <a:r>
              <a:rPr lang="de-AT" b="1" dirty="0"/>
              <a:t>7. </a:t>
            </a:r>
            <a:r>
              <a:rPr lang="de-AT" b="1" dirty="0" smtClean="0"/>
              <a:t>Schulstufe </a:t>
            </a:r>
            <a:r>
              <a:rPr lang="de-AT" b="1" dirty="0"/>
              <a:t>der Mittelschule mit sprachlich, humanistischem und geisteswissenschaftlichem </a:t>
            </a:r>
            <a:r>
              <a:rPr lang="de-AT" b="1" dirty="0" smtClean="0"/>
              <a:t>Schwerpunktbereich </a:t>
            </a:r>
            <a:r>
              <a:rPr lang="de-AT" dirty="0" smtClean="0"/>
              <a:t>(§ </a:t>
            </a:r>
            <a:r>
              <a:rPr lang="de-AT" dirty="0"/>
              <a:t>7 Abs. 4 </a:t>
            </a:r>
            <a:r>
              <a:rPr lang="de-AT" dirty="0" err="1"/>
              <a:t>iVm</a:t>
            </a:r>
            <a:r>
              <a:rPr lang="de-AT" dirty="0"/>
              <a:t> § 6 Abs. 3 und 5 ExtVO): </a:t>
            </a:r>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18</a:t>
            </a:fld>
            <a:endParaRPr lang="de-AT" dirty="0"/>
          </a:p>
        </p:txBody>
      </p:sp>
      <p:sp>
        <p:nvSpPr>
          <p:cNvPr id="8" name="Rectangle 1"/>
          <p:cNvSpPr>
            <a:spLocks noChangeArrowheads="1"/>
          </p:cNvSpPr>
          <p:nvPr/>
        </p:nvSpPr>
        <p:spPr bwMode="auto">
          <a:xfrm>
            <a:off x="1749425" y="35691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7" name="Tabelle 6"/>
          <p:cNvGraphicFramePr>
            <a:graphicFrameLocks noGrp="1"/>
          </p:cNvGraphicFramePr>
          <p:nvPr>
            <p:extLst>
              <p:ext uri="{D42A27DB-BD31-4B8C-83A1-F6EECF244321}">
                <p14:modId xmlns:p14="http://schemas.microsoft.com/office/powerpoint/2010/main" val="2892444892"/>
              </p:ext>
            </p:extLst>
          </p:nvPr>
        </p:nvGraphicFramePr>
        <p:xfrm>
          <a:off x="1702434" y="3309608"/>
          <a:ext cx="5653405" cy="2053590"/>
        </p:xfrm>
        <a:graphic>
          <a:graphicData uri="http://schemas.openxmlformats.org/drawingml/2006/table">
            <a:tbl>
              <a:tblPr firstCol="1" bandRow="1">
                <a:tableStyleId>{9D7B26C5-4107-4FEC-AEDC-1716B250A1EF}</a:tableStyleId>
              </a:tblPr>
              <a:tblGrid>
                <a:gridCol w="3129280">
                  <a:extLst>
                    <a:ext uri="{9D8B030D-6E8A-4147-A177-3AD203B41FA5}">
                      <a16:colId xmlns:a16="http://schemas.microsoft.com/office/drawing/2014/main" val="1892598679"/>
                    </a:ext>
                  </a:extLst>
                </a:gridCol>
                <a:gridCol w="2524125">
                  <a:extLst>
                    <a:ext uri="{9D8B030D-6E8A-4147-A177-3AD203B41FA5}">
                      <a16:colId xmlns:a16="http://schemas.microsoft.com/office/drawing/2014/main" val="2672061368"/>
                    </a:ext>
                  </a:extLst>
                </a:gridCol>
              </a:tblGrid>
              <a:tr h="0">
                <a:tc>
                  <a:txBody>
                    <a:bodyPr/>
                    <a:lstStyle/>
                    <a:p>
                      <a:pPr algn="just">
                        <a:spcAft>
                          <a:spcPts val="0"/>
                        </a:spcAft>
                      </a:pPr>
                      <a:r>
                        <a:rPr lang="de-DE" sz="1100">
                          <a:effectLst/>
                        </a:rPr>
                        <a:t>Deutsch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660664122"/>
                  </a:ext>
                </a:extLst>
              </a:tr>
              <a:tr h="0">
                <a:tc>
                  <a:txBody>
                    <a:bodyPr/>
                    <a:lstStyle/>
                    <a:p>
                      <a:pPr algn="just">
                        <a:spcAft>
                          <a:spcPts val="0"/>
                        </a:spcAft>
                      </a:pPr>
                      <a:r>
                        <a:rPr lang="de-DE" sz="1100">
                          <a:effectLst/>
                        </a:rPr>
                        <a:t>Erste 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201853132"/>
                  </a:ext>
                </a:extLst>
              </a:tr>
              <a:tr h="0">
                <a:tc>
                  <a:txBody>
                    <a:bodyPr/>
                    <a:lstStyle/>
                    <a:p>
                      <a:pPr algn="just">
                        <a:spcAft>
                          <a:spcPts val="0"/>
                        </a:spcAft>
                      </a:pPr>
                      <a:r>
                        <a:rPr lang="de-DE" sz="1100">
                          <a:effectLst/>
                        </a:rPr>
                        <a:t>Zweite lebende Fremdsprache oder Latein</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819427873"/>
                  </a:ext>
                </a:extLst>
              </a:tr>
              <a:tr h="0">
                <a:tc>
                  <a:txBody>
                    <a:bodyPr/>
                    <a:lstStyle/>
                    <a:p>
                      <a:pPr algn="just">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498141380"/>
                  </a:ext>
                </a:extLst>
              </a:tr>
              <a:tr h="0">
                <a:tc>
                  <a:txBody>
                    <a:bodyPr/>
                    <a:lstStyle/>
                    <a:p>
                      <a:pPr algn="just">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934802926"/>
                  </a:ext>
                </a:extLst>
              </a:tr>
              <a:tr h="0">
                <a:tc>
                  <a:txBody>
                    <a:bodyPr/>
                    <a:lstStyle/>
                    <a:p>
                      <a:pPr algn="just">
                        <a:spcAft>
                          <a:spcPts val="0"/>
                        </a:spcAft>
                      </a:pPr>
                      <a:r>
                        <a:rPr lang="de-DE" sz="1100" dirty="0" smtClean="0">
                          <a:effectLst/>
                        </a:rPr>
                        <a:t>Mathematik</a:t>
                      </a:r>
                    </a:p>
                  </a:txBody>
                  <a:tcPr marL="68580" marR="68580" marT="0" marB="0"/>
                </a:tc>
                <a:tc>
                  <a:txBody>
                    <a:bodyPr/>
                    <a:lstStyle/>
                    <a:p>
                      <a:pPr algn="just">
                        <a:spcAft>
                          <a:spcPts val="0"/>
                        </a:spcAft>
                      </a:pPr>
                      <a:r>
                        <a:rPr lang="de-DE" sz="1100" dirty="0">
                          <a:effectLst/>
                        </a:rPr>
                        <a:t> schriftlich  (einstündig) und </a:t>
                      </a:r>
                      <a:r>
                        <a:rPr lang="de-DE" sz="1100" dirty="0" smtClean="0">
                          <a:effectLst/>
                        </a:rPr>
                        <a:t>mündlich</a:t>
                      </a:r>
                    </a:p>
                  </a:txBody>
                  <a:tcPr marL="9525" marR="9525" marT="9525" marB="9525"/>
                </a:tc>
                <a:extLst>
                  <a:ext uri="{0D108BD9-81ED-4DB2-BD59-A6C34878D82A}">
                    <a16:rowId xmlns:a16="http://schemas.microsoft.com/office/drawing/2014/main" val="3365060384"/>
                  </a:ext>
                </a:extLst>
              </a:tr>
              <a:tr h="0">
                <a:tc>
                  <a:txBody>
                    <a:bodyPr/>
                    <a:lstStyle/>
                    <a:p>
                      <a:pPr algn="just">
                        <a:spcAft>
                          <a:spcPts val="0"/>
                        </a:spcAft>
                      </a:pPr>
                      <a:r>
                        <a:rPr lang="de-AT" sz="1100" kern="1200" dirty="0" smtClean="0">
                          <a:solidFill>
                            <a:srgbClr val="FF0000"/>
                          </a:solidFill>
                          <a:effectLst/>
                          <a:latin typeface="+mn-lt"/>
                          <a:ea typeface="+mn-ea"/>
                          <a:cs typeface="+mn-cs"/>
                        </a:rPr>
                        <a:t>Digitale Grundbildung</a:t>
                      </a:r>
                      <a:endParaRPr lang="de-AT" sz="1100" kern="1200" dirty="0">
                        <a:solidFill>
                          <a:srgbClr val="FF0000"/>
                        </a:solidFill>
                        <a:effectLst/>
                        <a:latin typeface="+mn-lt"/>
                        <a:ea typeface="+mn-ea"/>
                        <a:cs typeface="+mn-cs"/>
                      </a:endParaRPr>
                    </a:p>
                  </a:txBody>
                  <a:tcPr marL="68580" marR="68580" marT="0" marB="0"/>
                </a:tc>
                <a:tc>
                  <a:txBody>
                    <a:bodyPr/>
                    <a:lstStyle/>
                    <a:p>
                      <a:pPr algn="just">
                        <a:spcAft>
                          <a:spcPts val="0"/>
                        </a:spcAft>
                      </a:pPr>
                      <a:r>
                        <a:rPr lang="de-AT" sz="1100" kern="1200" dirty="0" smtClean="0">
                          <a:solidFill>
                            <a:srgbClr val="FF0000"/>
                          </a:solidFill>
                          <a:effectLst/>
                          <a:latin typeface="+mn-lt"/>
                          <a:ea typeface="+mn-ea"/>
                          <a:cs typeface="+mn-cs"/>
                        </a:rPr>
                        <a:t> mündlich</a:t>
                      </a:r>
                      <a:endParaRPr lang="de-AT" sz="1100" kern="1200" dirty="0">
                        <a:solidFill>
                          <a:srgbClr val="FF0000"/>
                        </a:solidFill>
                        <a:effectLst/>
                        <a:latin typeface="+mn-lt"/>
                        <a:ea typeface="+mn-ea"/>
                        <a:cs typeface="+mn-cs"/>
                      </a:endParaRPr>
                    </a:p>
                  </a:txBody>
                  <a:tcPr marL="9525" marR="9525" marT="9525" marB="9525"/>
                </a:tc>
                <a:extLst>
                  <a:ext uri="{0D108BD9-81ED-4DB2-BD59-A6C34878D82A}">
                    <a16:rowId xmlns:a16="http://schemas.microsoft.com/office/drawing/2014/main" val="4009074523"/>
                  </a:ext>
                </a:extLst>
              </a:tr>
              <a:tr h="0">
                <a:tc>
                  <a:txBody>
                    <a:bodyPr/>
                    <a:lstStyle/>
                    <a:p>
                      <a:pPr algn="just">
                        <a:spcAft>
                          <a:spcPts val="0"/>
                        </a:spcAft>
                      </a:pPr>
                      <a:r>
                        <a:rPr lang="de-DE" sz="1100" dirty="0">
                          <a:effectLst/>
                        </a:rPr>
                        <a:t>Biologie und Umweltkunde</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680233219"/>
                  </a:ext>
                </a:extLst>
              </a:tr>
              <a:tr h="0">
                <a:tc>
                  <a:txBody>
                    <a:bodyPr/>
                    <a:lstStyle/>
                    <a:p>
                      <a:pPr algn="just">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937741176"/>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332018813"/>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171844619"/>
                  </a:ext>
                </a:extLst>
              </a:tr>
            </a:tbl>
          </a:graphicData>
        </a:graphic>
      </p:graphicFrame>
    </p:spTree>
    <p:extLst>
      <p:ext uri="{BB962C8B-B14F-4D97-AF65-F5344CB8AC3E}">
        <p14:creationId xmlns:p14="http://schemas.microsoft.com/office/powerpoint/2010/main" val="3196793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a:t>Prüfungsgebiete der Externistenprüfung über die </a:t>
            </a:r>
            <a:r>
              <a:rPr lang="de-AT" b="1" dirty="0"/>
              <a:t>7. </a:t>
            </a:r>
            <a:r>
              <a:rPr lang="de-AT" b="1" dirty="0" smtClean="0"/>
              <a:t>Schulstufe </a:t>
            </a:r>
            <a:r>
              <a:rPr lang="de-AT" b="1" dirty="0"/>
              <a:t>der Mittelschule mit </a:t>
            </a:r>
            <a:r>
              <a:rPr lang="de-AT" b="1" dirty="0" smtClean="0"/>
              <a:t>naturwissenschaftlichem, mathematischen Schwerpunktbereich </a:t>
            </a:r>
            <a:r>
              <a:rPr lang="de-AT" dirty="0" smtClean="0"/>
              <a:t>(§ </a:t>
            </a:r>
            <a:r>
              <a:rPr lang="de-AT" dirty="0"/>
              <a:t>7 Abs. 4 iVm § 6 Abs. 3 und 5 ExtVO): </a:t>
            </a:r>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19</a:t>
            </a:fld>
            <a:endParaRPr lang="de-AT" dirty="0"/>
          </a:p>
        </p:txBody>
      </p:sp>
      <p:sp>
        <p:nvSpPr>
          <p:cNvPr id="8" name="Rectangle 1"/>
          <p:cNvSpPr>
            <a:spLocks noChangeArrowheads="1"/>
          </p:cNvSpPr>
          <p:nvPr/>
        </p:nvSpPr>
        <p:spPr bwMode="auto">
          <a:xfrm>
            <a:off x="1749425" y="35691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7" name="Tabelle 6"/>
          <p:cNvGraphicFramePr>
            <a:graphicFrameLocks noGrp="1"/>
          </p:cNvGraphicFramePr>
          <p:nvPr>
            <p:extLst>
              <p:ext uri="{D42A27DB-BD31-4B8C-83A1-F6EECF244321}">
                <p14:modId xmlns:p14="http://schemas.microsoft.com/office/powerpoint/2010/main" val="4278759620"/>
              </p:ext>
            </p:extLst>
          </p:nvPr>
        </p:nvGraphicFramePr>
        <p:xfrm>
          <a:off x="1794510" y="3175794"/>
          <a:ext cx="5469255" cy="2053590"/>
        </p:xfrm>
        <a:graphic>
          <a:graphicData uri="http://schemas.openxmlformats.org/drawingml/2006/table">
            <a:tbl>
              <a:tblPr firstCol="1" bandRow="1">
                <a:tableStyleId>{9D7B26C5-4107-4FEC-AEDC-1716B250A1EF}</a:tableStyleId>
              </a:tblPr>
              <a:tblGrid>
                <a:gridCol w="3129280">
                  <a:extLst>
                    <a:ext uri="{9D8B030D-6E8A-4147-A177-3AD203B41FA5}">
                      <a16:colId xmlns:a16="http://schemas.microsoft.com/office/drawing/2014/main" val="1056091841"/>
                    </a:ext>
                  </a:extLst>
                </a:gridCol>
                <a:gridCol w="2339975">
                  <a:extLst>
                    <a:ext uri="{9D8B030D-6E8A-4147-A177-3AD203B41FA5}">
                      <a16:colId xmlns:a16="http://schemas.microsoft.com/office/drawing/2014/main" val="646752291"/>
                    </a:ext>
                  </a:extLst>
                </a:gridCol>
              </a:tblGrid>
              <a:tr h="0">
                <a:tc>
                  <a:txBody>
                    <a:bodyPr/>
                    <a:lstStyle/>
                    <a:p>
                      <a:pPr algn="l">
                        <a:spcAft>
                          <a:spcPts val="0"/>
                        </a:spcAft>
                      </a:pPr>
                      <a:r>
                        <a:rPr lang="de-DE" sz="1100">
                          <a:effectLst/>
                        </a:rPr>
                        <a:t>Deutsch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25808301"/>
                  </a:ext>
                </a:extLst>
              </a:tr>
              <a:tr h="0">
                <a:tc>
                  <a:txBody>
                    <a:bodyPr/>
                    <a:lstStyle/>
                    <a:p>
                      <a:pPr algn="l">
                        <a:spcAft>
                          <a:spcPts val="0"/>
                        </a:spcAft>
                      </a:pPr>
                      <a:r>
                        <a:rPr lang="de-DE" sz="1100">
                          <a:effectLst/>
                        </a:rPr>
                        <a:t>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759576826"/>
                  </a:ext>
                </a:extLst>
              </a:tr>
              <a:tr h="0">
                <a:tc>
                  <a:txBody>
                    <a:bodyPr/>
                    <a:lstStyle/>
                    <a:p>
                      <a:pPr algn="l">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698213568"/>
                  </a:ext>
                </a:extLst>
              </a:tr>
              <a:tr h="0">
                <a:tc>
                  <a:txBody>
                    <a:bodyPr/>
                    <a:lstStyle/>
                    <a:p>
                      <a:pPr algn="l">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101962293"/>
                  </a:ext>
                </a:extLst>
              </a:tr>
              <a:tr h="0">
                <a:tc>
                  <a:txBody>
                    <a:bodyPr/>
                    <a:lstStyle/>
                    <a:p>
                      <a:pPr algn="l">
                        <a:spcAft>
                          <a:spcPts val="0"/>
                        </a:spcAft>
                      </a:pPr>
                      <a:r>
                        <a:rPr lang="de-DE" sz="1100" smtClean="0">
                          <a:effectLst/>
                        </a:rPr>
                        <a:t>Mathematik</a:t>
                      </a:r>
                      <a:endParaRPr lang="de-DE" sz="1100" dirty="0" smtClean="0">
                        <a:effectLst/>
                      </a:endParaRPr>
                    </a:p>
                  </a:txBody>
                  <a:tcPr marL="68580" marR="68580" marT="0" marB="0"/>
                </a:tc>
                <a:tc>
                  <a:txBody>
                    <a:bodyPr/>
                    <a:lstStyle/>
                    <a:p>
                      <a:pPr algn="l">
                        <a:spcAft>
                          <a:spcPts val="0"/>
                        </a:spcAft>
                      </a:pPr>
                      <a:r>
                        <a:rPr lang="de-DE" sz="1100" dirty="0">
                          <a:effectLst/>
                        </a:rPr>
                        <a:t> schriftlich (einstündig) und </a:t>
                      </a:r>
                      <a:r>
                        <a:rPr lang="de-DE" sz="1100" dirty="0" smtClean="0">
                          <a:effectLst/>
                        </a:rPr>
                        <a:t>mündlich</a:t>
                      </a:r>
                    </a:p>
                  </a:txBody>
                  <a:tcPr marL="9525" marR="9525" marT="9525" marB="9525"/>
                </a:tc>
                <a:extLst>
                  <a:ext uri="{0D108BD9-81ED-4DB2-BD59-A6C34878D82A}">
                    <a16:rowId xmlns:a16="http://schemas.microsoft.com/office/drawing/2014/main" val="3462666346"/>
                  </a:ext>
                </a:extLst>
              </a:tr>
              <a:tr h="0">
                <a:tc>
                  <a:txBody>
                    <a:bodyPr/>
                    <a:lstStyle/>
                    <a:p>
                      <a:pPr algn="l">
                        <a:spcAft>
                          <a:spcPts val="0"/>
                        </a:spcAft>
                      </a:pPr>
                      <a:r>
                        <a:rPr lang="de-AT" sz="1100" b="1" kern="1200" dirty="0" smtClean="0">
                          <a:solidFill>
                            <a:srgbClr val="FF0000"/>
                          </a:solidFill>
                          <a:effectLst/>
                          <a:latin typeface="+mn-lt"/>
                          <a:ea typeface="+mn-ea"/>
                          <a:cs typeface="+mn-cs"/>
                        </a:rPr>
                        <a:t>Digitale Grundbildung</a:t>
                      </a:r>
                      <a:endParaRPr lang="de-AT" sz="1100" b="1" kern="1200" dirty="0">
                        <a:solidFill>
                          <a:srgbClr val="FF0000"/>
                        </a:solidFill>
                        <a:effectLst/>
                        <a:latin typeface="+mn-lt"/>
                        <a:ea typeface="+mn-ea"/>
                        <a:cs typeface="+mn-cs"/>
                      </a:endParaRPr>
                    </a:p>
                  </a:txBody>
                  <a:tcPr marL="68580" marR="68580" marT="0" marB="0"/>
                </a:tc>
                <a:tc>
                  <a:txBody>
                    <a:bodyPr/>
                    <a:lstStyle/>
                    <a:p>
                      <a:pPr algn="l">
                        <a:spcAft>
                          <a:spcPts val="0"/>
                        </a:spcAft>
                      </a:pPr>
                      <a:r>
                        <a:rPr lang="de-AT" sz="1100" kern="1200" dirty="0" smtClean="0">
                          <a:solidFill>
                            <a:srgbClr val="FF0000"/>
                          </a:solidFill>
                          <a:effectLst/>
                          <a:latin typeface="+mn-lt"/>
                          <a:ea typeface="+mn-ea"/>
                          <a:cs typeface="+mn-cs"/>
                        </a:rPr>
                        <a:t> mündlich</a:t>
                      </a:r>
                      <a:endParaRPr lang="de-AT" sz="1100" kern="1200" dirty="0">
                        <a:solidFill>
                          <a:srgbClr val="FF0000"/>
                        </a:solidFill>
                        <a:effectLst/>
                        <a:latin typeface="+mn-lt"/>
                        <a:ea typeface="+mn-ea"/>
                        <a:cs typeface="+mn-cs"/>
                      </a:endParaRPr>
                    </a:p>
                  </a:txBody>
                  <a:tcPr marL="9525" marR="9525" marT="9525" marB="9525"/>
                </a:tc>
                <a:extLst>
                  <a:ext uri="{0D108BD9-81ED-4DB2-BD59-A6C34878D82A}">
                    <a16:rowId xmlns:a16="http://schemas.microsoft.com/office/drawing/2014/main" val="1881109433"/>
                  </a:ext>
                </a:extLst>
              </a:tr>
              <a:tr h="0">
                <a:tc>
                  <a:txBody>
                    <a:bodyPr/>
                    <a:lstStyle/>
                    <a:p>
                      <a:pPr algn="l">
                        <a:spcAft>
                          <a:spcPts val="0"/>
                        </a:spcAft>
                      </a:pPr>
                      <a:r>
                        <a:rPr lang="de-DE" sz="1100" dirty="0">
                          <a:effectLst/>
                        </a:rPr>
                        <a:t>Biologie und Umweltkunde</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dirty="0">
                          <a:effectLst/>
                        </a:rPr>
                        <a:t> </a:t>
                      </a:r>
                      <a:r>
                        <a:rPr lang="de-DE" sz="1100" dirty="0" smtClean="0">
                          <a:effectLst/>
                        </a:rPr>
                        <a:t>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703242749"/>
                  </a:ext>
                </a:extLst>
              </a:tr>
              <a:tr h="0">
                <a:tc>
                  <a:txBody>
                    <a:bodyPr/>
                    <a:lstStyle/>
                    <a:p>
                      <a:pPr algn="l">
                        <a:spcAft>
                          <a:spcPts val="0"/>
                        </a:spcAft>
                      </a:pPr>
                      <a:r>
                        <a:rPr lang="de-DE" sz="1100">
                          <a:effectLst/>
                        </a:rPr>
                        <a:t>Chemie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dirty="0">
                          <a:effectLst/>
                        </a:rPr>
                        <a:t> </a:t>
                      </a:r>
                      <a:r>
                        <a:rPr lang="de-DE" sz="1100" dirty="0" smtClean="0">
                          <a:effectLst/>
                        </a:rPr>
                        <a:t>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071471817"/>
                  </a:ext>
                </a:extLst>
              </a:tr>
              <a:tr h="0">
                <a:tc>
                  <a:txBody>
                    <a:bodyPr/>
                    <a:lstStyle/>
                    <a:p>
                      <a:pPr algn="l">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dirty="0">
                          <a:effectLst/>
                        </a:rPr>
                        <a:t> </a:t>
                      </a:r>
                      <a:r>
                        <a:rPr lang="de-DE" sz="1100" dirty="0" smtClean="0">
                          <a:effectLst/>
                        </a:rPr>
                        <a:t>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540496846"/>
                  </a:ext>
                </a:extLst>
              </a:tr>
              <a:tr h="0">
                <a:tc>
                  <a:txBody>
                    <a:bodyPr/>
                    <a:lstStyle/>
                    <a:p>
                      <a:pPr algn="l">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dirty="0">
                          <a:effectLst/>
                        </a:rPr>
                        <a:t> </a:t>
                      </a:r>
                      <a:r>
                        <a:rPr lang="de-DE" sz="1100" dirty="0" smtClean="0">
                          <a:effectLst/>
                        </a:rPr>
                        <a:t>mündlich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750942873"/>
                  </a:ext>
                </a:extLst>
              </a:tr>
              <a:tr h="0">
                <a:tc>
                  <a:txBody>
                    <a:bodyPr/>
                    <a:lstStyle/>
                    <a:p>
                      <a:pPr algn="l">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de-DE" sz="1100" dirty="0" smtClean="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450542447"/>
                  </a:ext>
                </a:extLst>
              </a:tr>
            </a:tbl>
          </a:graphicData>
        </a:graphic>
      </p:graphicFrame>
    </p:spTree>
    <p:extLst>
      <p:ext uri="{BB962C8B-B14F-4D97-AF65-F5344CB8AC3E}">
        <p14:creationId xmlns:p14="http://schemas.microsoft.com/office/powerpoint/2010/main" val="314145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Rechtliche Bestimmungen </a:t>
            </a:r>
            <a:r>
              <a:rPr lang="de-AT" dirty="0" smtClean="0"/>
              <a:t>zur </a:t>
            </a:r>
            <a:r>
              <a:rPr lang="de-AT" dirty="0" err="1" smtClean="0"/>
              <a:t>Externistenprüfung</a:t>
            </a:r>
            <a:endParaRPr lang="de-DE" dirty="0"/>
          </a:p>
        </p:txBody>
      </p:sp>
      <p:sp>
        <p:nvSpPr>
          <p:cNvPr id="3" name="Textplatzhalter 2"/>
          <p:cNvSpPr>
            <a:spLocks noGrp="1"/>
          </p:cNvSpPr>
          <p:nvPr>
            <p:ph type="body" sz="quarter" idx="13"/>
          </p:nvPr>
        </p:nvSpPr>
        <p:spPr/>
        <p:txBody>
          <a:bodyPr/>
          <a:lstStyle/>
          <a:p>
            <a:pPr marL="342900" indent="-342900">
              <a:buFont typeface="+mj-lt"/>
              <a:buAutoNum type="arabicPeriod"/>
            </a:pPr>
            <a:r>
              <a:rPr lang="de-AT" b="1" dirty="0" smtClean="0"/>
              <a:t>Allgemeines</a:t>
            </a:r>
          </a:p>
          <a:p>
            <a:pPr marL="342900" indent="-342900">
              <a:buFont typeface="+mj-lt"/>
              <a:buAutoNum type="arabicPeriod"/>
            </a:pPr>
            <a:r>
              <a:rPr lang="de-AT" b="1" dirty="0" smtClean="0"/>
              <a:t>Prüfungsgebiete</a:t>
            </a:r>
          </a:p>
          <a:p>
            <a:pPr marL="342900" indent="-342900">
              <a:buFont typeface="+mj-lt"/>
              <a:buAutoNum type="arabicPeriod"/>
            </a:pPr>
            <a:r>
              <a:rPr lang="de-AT" b="1" dirty="0" smtClean="0"/>
              <a:t>Durchführung </a:t>
            </a:r>
            <a:r>
              <a:rPr lang="de-AT" b="1" dirty="0"/>
              <a:t>der </a:t>
            </a:r>
            <a:r>
              <a:rPr lang="de-AT" b="1" dirty="0" err="1" smtClean="0"/>
              <a:t>Externistenprüfung</a:t>
            </a:r>
            <a:endParaRPr lang="de-AT" b="1" dirty="0" smtClean="0"/>
          </a:p>
          <a:p>
            <a:pPr marL="342900" indent="-342900">
              <a:buFont typeface="+mj-lt"/>
              <a:buAutoNum type="arabicPeriod"/>
            </a:pPr>
            <a:r>
              <a:rPr lang="de-AT" b="1" dirty="0" err="1" smtClean="0"/>
              <a:t>Externistenprüfungszeugnis</a:t>
            </a:r>
            <a:endParaRPr lang="de-AT" b="1" dirty="0" smtClean="0"/>
          </a:p>
          <a:p>
            <a:pPr marL="342900" indent="-342900">
              <a:buFont typeface="+mj-lt"/>
              <a:buAutoNum type="arabicPeriod"/>
            </a:pPr>
            <a:r>
              <a:rPr lang="de-AT" b="1" dirty="0" smtClean="0"/>
              <a:t>Sonstiges</a:t>
            </a:r>
            <a:endParaRPr lang="de-AT" dirty="0" smtClean="0"/>
          </a:p>
        </p:txBody>
      </p:sp>
      <p:sp>
        <p:nvSpPr>
          <p:cNvPr id="5" name="Fußzeilenplatzhalter 4"/>
          <p:cNvSpPr>
            <a:spLocks noGrp="1"/>
          </p:cNvSpPr>
          <p:nvPr>
            <p:ph type="ftr" sz="quarter" idx="11"/>
          </p:nvPr>
        </p:nvSpPr>
        <p:spPr/>
        <p:txBody>
          <a:bodyPr/>
          <a:lstStyle/>
          <a:p>
            <a:r>
              <a:rPr lang="de-AT" dirty="0"/>
              <a:t>Rechtliche Bestimmungen </a:t>
            </a:r>
            <a:r>
              <a:rPr lang="de-AT" dirty="0" smtClean="0"/>
              <a:t>zur </a:t>
            </a:r>
            <a:r>
              <a:rPr lang="de-AT" dirty="0" err="1" smtClean="0"/>
              <a:t>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a:t>
            </a:fld>
            <a:endParaRPr lang="de-AT" dirty="0"/>
          </a:p>
        </p:txBody>
      </p:sp>
    </p:spTree>
    <p:extLst>
      <p:ext uri="{BB962C8B-B14F-4D97-AF65-F5344CB8AC3E}">
        <p14:creationId xmlns:p14="http://schemas.microsoft.com/office/powerpoint/2010/main" val="3524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smtClean="0"/>
              <a:t>Prüfungsgebiete der </a:t>
            </a:r>
            <a:r>
              <a:rPr lang="de-AT" dirty="0" err="1" smtClean="0"/>
              <a:t>Externistenprüfung</a:t>
            </a:r>
            <a:r>
              <a:rPr lang="de-AT" dirty="0" smtClean="0"/>
              <a:t> über die </a:t>
            </a:r>
            <a:r>
              <a:rPr lang="de-AT" b="1" dirty="0" smtClean="0"/>
              <a:t>8. Schulstufe der Mittelschule mit  ökonomischem und </a:t>
            </a:r>
            <a:r>
              <a:rPr lang="de-AT" b="1" dirty="0" err="1" smtClean="0"/>
              <a:t>lebenskundlichem</a:t>
            </a:r>
            <a:r>
              <a:rPr lang="de-AT" b="1" dirty="0" smtClean="0"/>
              <a:t> Schwerpunktbereich, der Mittelschule mit musisch-kreativem Schwerpunktbereich und der Mittelschule ohne Schwerpunktbereich </a:t>
            </a:r>
            <a:r>
              <a:rPr lang="de-AT" dirty="0" smtClean="0"/>
              <a:t>(§ </a:t>
            </a:r>
            <a:r>
              <a:rPr lang="de-AT" dirty="0"/>
              <a:t>7 Abs. 4 </a:t>
            </a:r>
            <a:r>
              <a:rPr lang="de-AT" dirty="0" err="1"/>
              <a:t>iVm</a:t>
            </a:r>
            <a:r>
              <a:rPr lang="de-AT" dirty="0"/>
              <a:t> § 6 Abs. 3 und 5 ExtVO): </a:t>
            </a:r>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20</a:t>
            </a:fld>
            <a:endParaRPr lang="de-AT" dirty="0"/>
          </a:p>
        </p:txBody>
      </p:sp>
      <p:graphicFrame>
        <p:nvGraphicFramePr>
          <p:cNvPr id="4" name="Tabelle 3"/>
          <p:cNvGraphicFramePr>
            <a:graphicFrameLocks noGrp="1"/>
          </p:cNvGraphicFramePr>
          <p:nvPr>
            <p:extLst>
              <p:ext uri="{D42A27DB-BD31-4B8C-83A1-F6EECF244321}">
                <p14:modId xmlns:p14="http://schemas.microsoft.com/office/powerpoint/2010/main" val="1019750824"/>
              </p:ext>
            </p:extLst>
          </p:nvPr>
        </p:nvGraphicFramePr>
        <p:xfrm>
          <a:off x="1749425" y="3568967"/>
          <a:ext cx="5559425" cy="2240280"/>
        </p:xfrm>
        <a:graphic>
          <a:graphicData uri="http://schemas.openxmlformats.org/drawingml/2006/table">
            <a:tbl>
              <a:tblPr firstCol="1" bandRow="1">
                <a:tableStyleId>{9D7B26C5-4107-4FEC-AEDC-1716B250A1EF}</a:tableStyleId>
              </a:tblPr>
              <a:tblGrid>
                <a:gridCol w="3129280">
                  <a:extLst>
                    <a:ext uri="{9D8B030D-6E8A-4147-A177-3AD203B41FA5}">
                      <a16:colId xmlns:a16="http://schemas.microsoft.com/office/drawing/2014/main" val="4209389100"/>
                    </a:ext>
                  </a:extLst>
                </a:gridCol>
                <a:gridCol w="2430145">
                  <a:extLst>
                    <a:ext uri="{9D8B030D-6E8A-4147-A177-3AD203B41FA5}">
                      <a16:colId xmlns:a16="http://schemas.microsoft.com/office/drawing/2014/main" val="877697778"/>
                    </a:ext>
                  </a:extLst>
                </a:gridCol>
              </a:tblGrid>
              <a:tr h="0">
                <a:tc>
                  <a:txBody>
                    <a:bodyPr/>
                    <a:lstStyle/>
                    <a:p>
                      <a:pPr algn="just">
                        <a:spcAft>
                          <a:spcPts val="0"/>
                        </a:spcAft>
                      </a:pPr>
                      <a:r>
                        <a:rPr lang="de-DE" sz="1100">
                          <a:effectLst/>
                        </a:rPr>
                        <a:t>Deutsch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11789121"/>
                  </a:ext>
                </a:extLst>
              </a:tr>
              <a:tr h="0">
                <a:tc>
                  <a:txBody>
                    <a:bodyPr/>
                    <a:lstStyle/>
                    <a:p>
                      <a:pPr algn="just">
                        <a:spcAft>
                          <a:spcPts val="0"/>
                        </a:spcAft>
                      </a:pPr>
                      <a:r>
                        <a:rPr lang="de-DE" sz="1100">
                          <a:effectLst/>
                        </a:rPr>
                        <a:t>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75679391"/>
                  </a:ext>
                </a:extLst>
              </a:tr>
              <a:tr h="0">
                <a:tc>
                  <a:txBody>
                    <a:bodyPr/>
                    <a:lstStyle/>
                    <a:p>
                      <a:pPr algn="just">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258798200"/>
                  </a:ext>
                </a:extLst>
              </a:tr>
              <a:tr h="0">
                <a:tc>
                  <a:txBody>
                    <a:bodyPr/>
                    <a:lstStyle/>
                    <a:p>
                      <a:pPr algn="just">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023632673"/>
                  </a:ext>
                </a:extLst>
              </a:tr>
              <a:tr h="0">
                <a:tc>
                  <a:txBody>
                    <a:bodyPr/>
                    <a:lstStyle/>
                    <a:p>
                      <a:pPr algn="just">
                        <a:spcAft>
                          <a:spcPts val="0"/>
                        </a:spcAft>
                      </a:pPr>
                      <a:r>
                        <a:rPr lang="de-DE" sz="1100" dirty="0" smtClean="0">
                          <a:effectLst/>
                        </a:rPr>
                        <a:t>Mathematik</a:t>
                      </a: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386093710"/>
                  </a:ext>
                </a:extLst>
              </a:tr>
              <a:tr h="0">
                <a:tc>
                  <a:txBody>
                    <a:bodyPr/>
                    <a:lstStyle/>
                    <a:p>
                      <a:pPr algn="just">
                        <a:spcAft>
                          <a:spcPts val="0"/>
                        </a:spcAft>
                      </a:pPr>
                      <a:r>
                        <a:rPr lang="de-DE" sz="1100">
                          <a:effectLst/>
                        </a:rPr>
                        <a:t>Biologie und Umweltkunde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684797741"/>
                  </a:ext>
                </a:extLst>
              </a:tr>
              <a:tr h="0">
                <a:tc>
                  <a:txBody>
                    <a:bodyPr/>
                    <a:lstStyle/>
                    <a:p>
                      <a:pPr algn="just">
                        <a:spcAft>
                          <a:spcPts val="0"/>
                        </a:spcAft>
                      </a:pPr>
                      <a:r>
                        <a:rPr lang="de-DE" sz="1100">
                          <a:effectLst/>
                        </a:rPr>
                        <a:t>Chemie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609034028"/>
                  </a:ext>
                </a:extLst>
              </a:tr>
              <a:tr h="0">
                <a:tc>
                  <a:txBody>
                    <a:bodyPr/>
                    <a:lstStyle/>
                    <a:p>
                      <a:pPr algn="just">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354348362"/>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605170071"/>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05932465"/>
                  </a:ext>
                </a:extLst>
              </a:tr>
              <a:tr h="0">
                <a:tc>
                  <a:txBody>
                    <a:bodyPr/>
                    <a:lstStyle/>
                    <a:p>
                      <a:pPr algn="just">
                        <a:spcAft>
                          <a:spcPts val="0"/>
                        </a:spcAft>
                      </a:pPr>
                      <a:r>
                        <a:rPr lang="de-DE" sz="1100">
                          <a:effectLst/>
                        </a:rPr>
                        <a:t>Technisches und textiles Werken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981999213"/>
                  </a:ext>
                </a:extLst>
              </a:tr>
              <a:tr h="0">
                <a:tc>
                  <a:txBody>
                    <a:bodyPr/>
                    <a:lstStyle/>
                    <a:p>
                      <a:pPr algn="just">
                        <a:spcAft>
                          <a:spcPts val="0"/>
                        </a:spcAft>
                      </a:pPr>
                      <a:r>
                        <a:rPr lang="de-DE" sz="1100">
                          <a:effectLst/>
                        </a:rPr>
                        <a:t>Bewegung und Sport</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050487868"/>
                  </a:ext>
                </a:extLst>
              </a:tr>
            </a:tbl>
          </a:graphicData>
        </a:graphic>
      </p:graphicFrame>
      <p:sp>
        <p:nvSpPr>
          <p:cNvPr id="8" name="Rectangle 1"/>
          <p:cNvSpPr>
            <a:spLocks noChangeArrowheads="1"/>
          </p:cNvSpPr>
          <p:nvPr/>
        </p:nvSpPr>
        <p:spPr bwMode="auto">
          <a:xfrm>
            <a:off x="1749425" y="35691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spTree>
    <p:extLst>
      <p:ext uri="{BB962C8B-B14F-4D97-AF65-F5344CB8AC3E}">
        <p14:creationId xmlns:p14="http://schemas.microsoft.com/office/powerpoint/2010/main" val="2136386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a:t>Prüfungsgebiete der </a:t>
            </a:r>
            <a:r>
              <a:rPr lang="de-AT" dirty="0" err="1"/>
              <a:t>Externistenprüfung</a:t>
            </a:r>
            <a:r>
              <a:rPr lang="de-AT" dirty="0"/>
              <a:t> über die </a:t>
            </a:r>
            <a:r>
              <a:rPr lang="de-AT" b="1" dirty="0" smtClean="0"/>
              <a:t>8. Schulstufe </a:t>
            </a:r>
            <a:r>
              <a:rPr lang="de-AT" b="1" dirty="0"/>
              <a:t>der Mittelschule mit sprachlich, humanistischem und geisteswissenschaftlichem </a:t>
            </a:r>
            <a:r>
              <a:rPr lang="de-AT" b="1" dirty="0" smtClean="0"/>
              <a:t>Schwerpunktbereich </a:t>
            </a:r>
            <a:r>
              <a:rPr lang="de-AT" dirty="0" smtClean="0"/>
              <a:t>(§ </a:t>
            </a:r>
            <a:r>
              <a:rPr lang="de-AT" dirty="0"/>
              <a:t>7 Abs. 4 </a:t>
            </a:r>
            <a:r>
              <a:rPr lang="de-AT" dirty="0" err="1"/>
              <a:t>iVm</a:t>
            </a:r>
            <a:r>
              <a:rPr lang="de-AT" dirty="0"/>
              <a:t> § 6 Abs. 3 und 5 ExtVO): </a:t>
            </a:r>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21</a:t>
            </a:fld>
            <a:endParaRPr lang="de-AT" dirty="0"/>
          </a:p>
        </p:txBody>
      </p:sp>
      <p:sp>
        <p:nvSpPr>
          <p:cNvPr id="8" name="Rectangle 1"/>
          <p:cNvSpPr>
            <a:spLocks noChangeArrowheads="1"/>
          </p:cNvSpPr>
          <p:nvPr/>
        </p:nvSpPr>
        <p:spPr bwMode="auto">
          <a:xfrm>
            <a:off x="1749425" y="35691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4" name="Tabelle 3"/>
          <p:cNvGraphicFramePr>
            <a:graphicFrameLocks noGrp="1"/>
          </p:cNvGraphicFramePr>
          <p:nvPr>
            <p:extLst>
              <p:ext uri="{D42A27DB-BD31-4B8C-83A1-F6EECF244321}">
                <p14:modId xmlns:p14="http://schemas.microsoft.com/office/powerpoint/2010/main" val="904031301"/>
              </p:ext>
            </p:extLst>
          </p:nvPr>
        </p:nvGraphicFramePr>
        <p:xfrm>
          <a:off x="1704339" y="3364110"/>
          <a:ext cx="5649595" cy="2426970"/>
        </p:xfrm>
        <a:graphic>
          <a:graphicData uri="http://schemas.openxmlformats.org/drawingml/2006/table">
            <a:tbl>
              <a:tblPr firstCol="1" bandRow="1">
                <a:tableStyleId>{9D7B26C5-4107-4FEC-AEDC-1716B250A1EF}</a:tableStyleId>
              </a:tblPr>
              <a:tblGrid>
                <a:gridCol w="3219450">
                  <a:extLst>
                    <a:ext uri="{9D8B030D-6E8A-4147-A177-3AD203B41FA5}">
                      <a16:colId xmlns:a16="http://schemas.microsoft.com/office/drawing/2014/main" val="4184057370"/>
                    </a:ext>
                  </a:extLst>
                </a:gridCol>
                <a:gridCol w="2430145">
                  <a:extLst>
                    <a:ext uri="{9D8B030D-6E8A-4147-A177-3AD203B41FA5}">
                      <a16:colId xmlns:a16="http://schemas.microsoft.com/office/drawing/2014/main" val="2322587929"/>
                    </a:ext>
                  </a:extLst>
                </a:gridCol>
              </a:tblGrid>
              <a:tr h="0">
                <a:tc>
                  <a:txBody>
                    <a:bodyPr/>
                    <a:lstStyle/>
                    <a:p>
                      <a:pPr algn="just">
                        <a:spcAft>
                          <a:spcPts val="0"/>
                        </a:spcAft>
                      </a:pPr>
                      <a:r>
                        <a:rPr lang="de-DE" sz="1100">
                          <a:effectLst/>
                        </a:rPr>
                        <a:t>Deutsch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505558171"/>
                  </a:ext>
                </a:extLst>
              </a:tr>
              <a:tr h="0">
                <a:tc>
                  <a:txBody>
                    <a:bodyPr/>
                    <a:lstStyle/>
                    <a:p>
                      <a:pPr algn="just">
                        <a:spcAft>
                          <a:spcPts val="0"/>
                        </a:spcAft>
                      </a:pPr>
                      <a:r>
                        <a:rPr lang="de-DE" sz="1100">
                          <a:effectLst/>
                        </a:rPr>
                        <a:t>Erste 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296769242"/>
                  </a:ext>
                </a:extLst>
              </a:tr>
              <a:tr h="0">
                <a:tc>
                  <a:txBody>
                    <a:bodyPr/>
                    <a:lstStyle/>
                    <a:p>
                      <a:pPr algn="just">
                        <a:spcAft>
                          <a:spcPts val="0"/>
                        </a:spcAft>
                      </a:pPr>
                      <a:r>
                        <a:rPr lang="de-DE" sz="1100">
                          <a:effectLst/>
                        </a:rPr>
                        <a:t>Zweite lebende Fremdsprache: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845928892"/>
                  </a:ext>
                </a:extLst>
              </a:tr>
              <a:tr h="0">
                <a:tc>
                  <a:txBody>
                    <a:bodyPr/>
                    <a:lstStyle/>
                    <a:p>
                      <a:pPr algn="just">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352098867"/>
                  </a:ext>
                </a:extLst>
              </a:tr>
              <a:tr h="0">
                <a:tc>
                  <a:txBody>
                    <a:bodyPr/>
                    <a:lstStyle/>
                    <a:p>
                      <a:pPr algn="just">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997194429"/>
                  </a:ext>
                </a:extLst>
              </a:tr>
              <a:tr h="0">
                <a:tc>
                  <a:txBody>
                    <a:bodyPr/>
                    <a:lstStyle/>
                    <a:p>
                      <a:pPr algn="just">
                        <a:spcAft>
                          <a:spcPts val="0"/>
                        </a:spcAft>
                      </a:pPr>
                      <a:r>
                        <a:rPr lang="de-DE" sz="1100">
                          <a:effectLst/>
                        </a:rPr>
                        <a:t>Mathematik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063366355"/>
                  </a:ext>
                </a:extLst>
              </a:tr>
              <a:tr h="0">
                <a:tc>
                  <a:txBody>
                    <a:bodyPr/>
                    <a:lstStyle/>
                    <a:p>
                      <a:pPr algn="just">
                        <a:spcAft>
                          <a:spcPts val="0"/>
                        </a:spcAft>
                      </a:pPr>
                      <a:r>
                        <a:rPr lang="de-DE" sz="1100">
                          <a:effectLst/>
                        </a:rPr>
                        <a:t>Biologie und Umweltkunde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776103189"/>
                  </a:ext>
                </a:extLst>
              </a:tr>
              <a:tr h="0">
                <a:tc>
                  <a:txBody>
                    <a:bodyPr/>
                    <a:lstStyle/>
                    <a:p>
                      <a:pPr algn="just">
                        <a:spcAft>
                          <a:spcPts val="0"/>
                        </a:spcAft>
                      </a:pPr>
                      <a:r>
                        <a:rPr lang="de-DE" sz="1100">
                          <a:effectLst/>
                        </a:rPr>
                        <a:t>Chemie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821750632"/>
                  </a:ext>
                </a:extLst>
              </a:tr>
              <a:tr h="0">
                <a:tc>
                  <a:txBody>
                    <a:bodyPr/>
                    <a:lstStyle/>
                    <a:p>
                      <a:pPr algn="just">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848579678"/>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244022530"/>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280467051"/>
                  </a:ext>
                </a:extLst>
              </a:tr>
              <a:tr h="0">
                <a:tc>
                  <a:txBody>
                    <a:bodyPr/>
                    <a:lstStyle/>
                    <a:p>
                      <a:pPr algn="just">
                        <a:spcAft>
                          <a:spcPts val="0"/>
                        </a:spcAft>
                      </a:pPr>
                      <a:r>
                        <a:rPr lang="de-DE" sz="1100">
                          <a:effectLst/>
                        </a:rPr>
                        <a:t>Technisches und textiles Werken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197135529"/>
                  </a:ext>
                </a:extLst>
              </a:tr>
              <a:tr h="0">
                <a:tc>
                  <a:txBody>
                    <a:bodyPr/>
                    <a:lstStyle/>
                    <a:p>
                      <a:pPr algn="just">
                        <a:spcAft>
                          <a:spcPts val="0"/>
                        </a:spcAft>
                      </a:pPr>
                      <a:r>
                        <a:rPr lang="de-DE" sz="1100">
                          <a:effectLst/>
                        </a:rPr>
                        <a:t>Bewegung und Sport</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197894651"/>
                  </a:ext>
                </a:extLst>
              </a:tr>
            </a:tbl>
          </a:graphicData>
        </a:graphic>
      </p:graphicFrame>
    </p:spTree>
    <p:extLst>
      <p:ext uri="{BB962C8B-B14F-4D97-AF65-F5344CB8AC3E}">
        <p14:creationId xmlns:p14="http://schemas.microsoft.com/office/powerpoint/2010/main" val="4112867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Lehrplan Mittelschule</a:t>
            </a:r>
            <a:endParaRPr lang="de-DE" dirty="0"/>
          </a:p>
        </p:txBody>
      </p:sp>
      <p:sp>
        <p:nvSpPr>
          <p:cNvPr id="3" name="Textplatzhalter 2"/>
          <p:cNvSpPr>
            <a:spLocks noGrp="1"/>
          </p:cNvSpPr>
          <p:nvPr>
            <p:ph type="body" sz="quarter" idx="13"/>
          </p:nvPr>
        </p:nvSpPr>
        <p:spPr>
          <a:xfrm>
            <a:off x="539750" y="2077200"/>
            <a:ext cx="7978775" cy="3922713"/>
          </a:xfrm>
        </p:spPr>
        <p:txBody>
          <a:bodyPr/>
          <a:lstStyle/>
          <a:p>
            <a:r>
              <a:rPr lang="de-AT" dirty="0"/>
              <a:t>Prüfungsgebiete der </a:t>
            </a:r>
            <a:r>
              <a:rPr lang="de-AT" dirty="0" err="1"/>
              <a:t>Externistenprüfung</a:t>
            </a:r>
            <a:r>
              <a:rPr lang="de-AT" dirty="0"/>
              <a:t> über die </a:t>
            </a:r>
            <a:r>
              <a:rPr lang="de-AT" b="1" dirty="0" smtClean="0"/>
              <a:t>8. Schulstufe </a:t>
            </a:r>
            <a:r>
              <a:rPr lang="de-AT" b="1" dirty="0"/>
              <a:t>der Mittelschule mit </a:t>
            </a:r>
            <a:r>
              <a:rPr lang="de-AT" b="1" dirty="0" smtClean="0"/>
              <a:t>naturwissenschaftlichem, mathematischen Schwerpunktbereich </a:t>
            </a:r>
            <a:r>
              <a:rPr lang="de-AT" dirty="0" smtClean="0"/>
              <a:t>(§ </a:t>
            </a:r>
            <a:r>
              <a:rPr lang="de-AT" dirty="0"/>
              <a:t>7 Abs. 4 </a:t>
            </a:r>
            <a:r>
              <a:rPr lang="de-AT" dirty="0" err="1"/>
              <a:t>iVm</a:t>
            </a:r>
            <a:r>
              <a:rPr lang="de-AT" dirty="0"/>
              <a:t> § 6 Abs. 3 und 5 ExtVO): </a:t>
            </a:r>
            <a:endParaRPr lang="de-AT" dirty="0" smtClean="0"/>
          </a:p>
          <a:p>
            <a:pPr lvl="1"/>
            <a:endParaRPr lang="de-AT" dirty="0" smtClean="0"/>
          </a:p>
          <a:p>
            <a:pPr lvl="1"/>
            <a:endParaRPr lang="de-AT" dirty="0" smtClean="0"/>
          </a:p>
          <a:p>
            <a:pPr lvl="1"/>
            <a:endParaRPr lang="de-AT" dirty="0" smtClean="0"/>
          </a:p>
          <a:p>
            <a:pPr marL="252000" lvl="1" indent="0">
              <a:buNone/>
            </a:pPr>
            <a:endParaRPr lang="de-AT" dirty="0" smtClean="0"/>
          </a:p>
          <a:p>
            <a:pPr lvl="1"/>
            <a:endParaRPr lang="de-AT" dirty="0"/>
          </a:p>
          <a:p>
            <a:endParaRPr lang="de-AT"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22</a:t>
            </a:fld>
            <a:endParaRPr lang="de-AT" dirty="0"/>
          </a:p>
        </p:txBody>
      </p:sp>
      <p:sp>
        <p:nvSpPr>
          <p:cNvPr id="8" name="Rectangle 1"/>
          <p:cNvSpPr>
            <a:spLocks noChangeArrowheads="1"/>
          </p:cNvSpPr>
          <p:nvPr/>
        </p:nvSpPr>
        <p:spPr bwMode="auto">
          <a:xfrm>
            <a:off x="1749425" y="35691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4" name="Tabelle 3"/>
          <p:cNvGraphicFramePr>
            <a:graphicFrameLocks noGrp="1"/>
          </p:cNvGraphicFramePr>
          <p:nvPr>
            <p:extLst>
              <p:ext uri="{D42A27DB-BD31-4B8C-83A1-F6EECF244321}">
                <p14:modId xmlns:p14="http://schemas.microsoft.com/office/powerpoint/2010/main" val="3806066711"/>
              </p:ext>
            </p:extLst>
          </p:nvPr>
        </p:nvGraphicFramePr>
        <p:xfrm>
          <a:off x="1749425" y="3297203"/>
          <a:ext cx="5469255" cy="2426970"/>
        </p:xfrm>
        <a:graphic>
          <a:graphicData uri="http://schemas.openxmlformats.org/drawingml/2006/table">
            <a:tbl>
              <a:tblPr firstCol="1" bandRow="1">
                <a:tableStyleId>{9D7B26C5-4107-4FEC-AEDC-1716B250A1EF}</a:tableStyleId>
              </a:tblPr>
              <a:tblGrid>
                <a:gridCol w="3129280">
                  <a:extLst>
                    <a:ext uri="{9D8B030D-6E8A-4147-A177-3AD203B41FA5}">
                      <a16:colId xmlns:a16="http://schemas.microsoft.com/office/drawing/2014/main" val="532899968"/>
                    </a:ext>
                  </a:extLst>
                </a:gridCol>
                <a:gridCol w="2339975">
                  <a:extLst>
                    <a:ext uri="{9D8B030D-6E8A-4147-A177-3AD203B41FA5}">
                      <a16:colId xmlns:a16="http://schemas.microsoft.com/office/drawing/2014/main" val="3982508260"/>
                    </a:ext>
                  </a:extLst>
                </a:gridCol>
              </a:tblGrid>
              <a:tr h="0">
                <a:tc>
                  <a:txBody>
                    <a:bodyPr/>
                    <a:lstStyle/>
                    <a:p>
                      <a:pPr algn="l">
                        <a:spcAft>
                          <a:spcPts val="0"/>
                        </a:spcAft>
                      </a:pPr>
                      <a:r>
                        <a:rPr lang="de-DE" sz="1100">
                          <a:effectLst/>
                        </a:rPr>
                        <a:t>Deutsch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107159123"/>
                  </a:ext>
                </a:extLst>
              </a:tr>
              <a:tr h="0">
                <a:tc>
                  <a:txBody>
                    <a:bodyPr/>
                    <a:lstStyle/>
                    <a:p>
                      <a:pPr algn="just">
                        <a:spcAft>
                          <a:spcPts val="0"/>
                        </a:spcAft>
                      </a:pPr>
                      <a:r>
                        <a:rPr lang="de-DE" sz="1100">
                          <a:effectLst/>
                        </a:rPr>
                        <a:t>Lebende Fremdsprache Englisch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152530580"/>
                  </a:ext>
                </a:extLst>
              </a:tr>
              <a:tr h="0">
                <a:tc>
                  <a:txBody>
                    <a:bodyPr/>
                    <a:lstStyle/>
                    <a:p>
                      <a:pPr algn="just">
                        <a:spcAft>
                          <a:spcPts val="0"/>
                        </a:spcAft>
                      </a:pPr>
                      <a:r>
                        <a:rPr lang="de-DE" sz="1100">
                          <a:effectLst/>
                        </a:rPr>
                        <a:t>Geschichte und Sozialkunde/Politische Bildung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041085821"/>
                  </a:ext>
                </a:extLst>
              </a:tr>
              <a:tr h="0">
                <a:tc>
                  <a:txBody>
                    <a:bodyPr/>
                    <a:lstStyle/>
                    <a:p>
                      <a:pPr algn="just">
                        <a:spcAft>
                          <a:spcPts val="0"/>
                        </a:spcAft>
                      </a:pPr>
                      <a:r>
                        <a:rPr lang="de-DE" sz="1100">
                          <a:effectLst/>
                        </a:rPr>
                        <a:t>Geographie und Wirtschaftskunde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169661582"/>
                  </a:ext>
                </a:extLst>
              </a:tr>
              <a:tr h="0">
                <a:tc>
                  <a:txBody>
                    <a:bodyPr/>
                    <a:lstStyle/>
                    <a:p>
                      <a:pPr algn="just">
                        <a:spcAft>
                          <a:spcPts val="0"/>
                        </a:spcAft>
                      </a:pPr>
                      <a:r>
                        <a:rPr lang="de-DE" sz="1100">
                          <a:effectLst/>
                        </a:rPr>
                        <a:t>Mathematik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schriftlich (einstündig) und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2208993"/>
                  </a:ext>
                </a:extLst>
              </a:tr>
              <a:tr h="0">
                <a:tc>
                  <a:txBody>
                    <a:bodyPr/>
                    <a:lstStyle/>
                    <a:p>
                      <a:pPr algn="just">
                        <a:spcAft>
                          <a:spcPts val="0"/>
                        </a:spcAft>
                      </a:pPr>
                      <a:r>
                        <a:rPr lang="de-DE" sz="1100">
                          <a:effectLst/>
                        </a:rPr>
                        <a:t>Geometrisches Zeichnen</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952253396"/>
                  </a:ext>
                </a:extLst>
              </a:tr>
              <a:tr h="0">
                <a:tc>
                  <a:txBody>
                    <a:bodyPr/>
                    <a:lstStyle/>
                    <a:p>
                      <a:pPr algn="just">
                        <a:spcAft>
                          <a:spcPts val="0"/>
                        </a:spcAft>
                      </a:pPr>
                      <a:r>
                        <a:rPr lang="de-DE" sz="1100">
                          <a:effectLst/>
                        </a:rPr>
                        <a:t>Biologie und Umweltkunde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097982083"/>
                  </a:ext>
                </a:extLst>
              </a:tr>
              <a:tr h="0">
                <a:tc>
                  <a:txBody>
                    <a:bodyPr/>
                    <a:lstStyle/>
                    <a:p>
                      <a:pPr algn="just">
                        <a:spcAft>
                          <a:spcPts val="0"/>
                        </a:spcAft>
                      </a:pPr>
                      <a:r>
                        <a:rPr lang="de-DE" sz="1100">
                          <a:effectLst/>
                        </a:rPr>
                        <a:t>Chemie</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261160440"/>
                  </a:ext>
                </a:extLst>
              </a:tr>
              <a:tr h="0">
                <a:tc>
                  <a:txBody>
                    <a:bodyPr/>
                    <a:lstStyle/>
                    <a:p>
                      <a:pPr algn="just">
                        <a:spcAft>
                          <a:spcPts val="0"/>
                        </a:spcAft>
                      </a:pPr>
                      <a:r>
                        <a:rPr lang="de-DE" sz="1100">
                          <a:effectLst/>
                        </a:rPr>
                        <a:t>Physik</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261147857"/>
                  </a:ext>
                </a:extLst>
              </a:tr>
              <a:tr h="0">
                <a:tc>
                  <a:txBody>
                    <a:bodyPr/>
                    <a:lstStyle/>
                    <a:p>
                      <a:pPr algn="just">
                        <a:spcAft>
                          <a:spcPts val="0"/>
                        </a:spcAft>
                      </a:pPr>
                      <a:r>
                        <a:rPr lang="de-DE" sz="1100">
                          <a:effectLst/>
                        </a:rPr>
                        <a:t>Musikerziehung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Mündlich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781211619"/>
                  </a:ext>
                </a:extLst>
              </a:tr>
              <a:tr h="0">
                <a:tc>
                  <a:txBody>
                    <a:bodyPr/>
                    <a:lstStyle/>
                    <a:p>
                      <a:pPr algn="just">
                        <a:spcAft>
                          <a:spcPts val="0"/>
                        </a:spcAft>
                      </a:pPr>
                      <a:r>
                        <a:rPr lang="de-DE" sz="1100">
                          <a:effectLst/>
                        </a:rPr>
                        <a:t>Bildnerische Erziehung</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193501395"/>
                  </a:ext>
                </a:extLst>
              </a:tr>
              <a:tr h="0">
                <a:tc>
                  <a:txBody>
                    <a:bodyPr/>
                    <a:lstStyle/>
                    <a:p>
                      <a:pPr algn="just">
                        <a:spcAft>
                          <a:spcPts val="0"/>
                        </a:spcAft>
                      </a:pPr>
                      <a:r>
                        <a:rPr lang="de-DE" sz="1100">
                          <a:effectLst/>
                        </a:rPr>
                        <a:t>Technisches und textiles Werken </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a:effectLst/>
                        </a:rPr>
                        <a:t> Praktisch</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758647407"/>
                  </a:ext>
                </a:extLst>
              </a:tr>
              <a:tr h="0">
                <a:tc>
                  <a:txBody>
                    <a:bodyPr/>
                    <a:lstStyle/>
                    <a:p>
                      <a:pPr algn="just">
                        <a:spcAft>
                          <a:spcPts val="0"/>
                        </a:spcAft>
                      </a:pPr>
                      <a:r>
                        <a:rPr lang="de-DE" sz="1100">
                          <a:effectLst/>
                        </a:rPr>
                        <a:t>Bewegung und Sport</a:t>
                      </a:r>
                      <a:endParaRPr lang="de-AT"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1100" dirty="0">
                          <a:effectLst/>
                        </a:rPr>
                        <a:t> Praktisch</a:t>
                      </a:r>
                      <a:endParaRPr lang="de-AT"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454816974"/>
                  </a:ext>
                </a:extLst>
              </a:tr>
            </a:tbl>
          </a:graphicData>
        </a:graphic>
      </p:graphicFrame>
    </p:spTree>
    <p:extLst>
      <p:ext uri="{BB962C8B-B14F-4D97-AF65-F5344CB8AC3E}">
        <p14:creationId xmlns:p14="http://schemas.microsoft.com/office/powerpoint/2010/main" val="4055556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Prüfungsgebiete – Dauer der Arbeit/Prüfung</a:t>
            </a:r>
            <a:endParaRPr lang="de-DE" dirty="0"/>
          </a:p>
        </p:txBody>
      </p:sp>
      <p:sp>
        <p:nvSpPr>
          <p:cNvPr id="3" name="Textplatzhalter 2"/>
          <p:cNvSpPr>
            <a:spLocks noGrp="1"/>
          </p:cNvSpPr>
          <p:nvPr>
            <p:ph type="body" sz="quarter" idx="13"/>
          </p:nvPr>
        </p:nvSpPr>
        <p:spPr>
          <a:xfrm>
            <a:off x="539750" y="2077200"/>
            <a:ext cx="8294284" cy="3922713"/>
          </a:xfrm>
        </p:spPr>
        <p:txBody>
          <a:bodyPr/>
          <a:lstStyle/>
          <a:p>
            <a:r>
              <a:rPr lang="de-AT" b="1" dirty="0" smtClean="0"/>
              <a:t>Dauer </a:t>
            </a:r>
            <a:r>
              <a:rPr lang="de-AT" b="1" dirty="0"/>
              <a:t>der schriftlichen </a:t>
            </a:r>
            <a:r>
              <a:rPr lang="de-AT" b="1" dirty="0" smtClean="0"/>
              <a:t>Klausurarbeit: </a:t>
            </a:r>
            <a:r>
              <a:rPr lang="de-AT" dirty="0" smtClean="0"/>
              <a:t>die</a:t>
            </a:r>
            <a:r>
              <a:rPr lang="de-AT" b="1" dirty="0" smtClean="0"/>
              <a:t> </a:t>
            </a:r>
            <a:r>
              <a:rPr lang="de-AT" dirty="0" smtClean="0"/>
              <a:t>Dauer hat </a:t>
            </a:r>
            <a:r>
              <a:rPr lang="de-AT" dirty="0"/>
              <a:t>der im betreffenden Lehrplanbereich vorgeschrieben Dauer der längsten Schularbeit zu entsprechen </a:t>
            </a:r>
            <a:r>
              <a:rPr lang="de-AT" dirty="0" smtClean="0"/>
              <a:t>(§ </a:t>
            </a:r>
            <a:r>
              <a:rPr lang="de-AT" dirty="0"/>
              <a:t>7 Abs. 4 </a:t>
            </a:r>
            <a:r>
              <a:rPr lang="de-AT" dirty="0" err="1"/>
              <a:t>iVm</a:t>
            </a:r>
            <a:r>
              <a:rPr lang="de-AT" dirty="0"/>
              <a:t> </a:t>
            </a:r>
            <a:r>
              <a:rPr lang="de-AT" dirty="0" smtClean="0"/>
              <a:t>§ </a:t>
            </a:r>
            <a:r>
              <a:rPr lang="de-AT" dirty="0"/>
              <a:t>6 Abs</a:t>
            </a:r>
            <a:r>
              <a:rPr lang="de-AT" dirty="0" smtClean="0"/>
              <a:t>. 4 </a:t>
            </a:r>
            <a:r>
              <a:rPr lang="de-AT" dirty="0"/>
              <a:t>ExtVO)   </a:t>
            </a:r>
          </a:p>
          <a:p>
            <a:r>
              <a:rPr lang="de-AT" b="1" dirty="0" smtClean="0"/>
              <a:t>Dauer </a:t>
            </a:r>
            <a:r>
              <a:rPr lang="de-AT" b="1" dirty="0"/>
              <a:t>der mündlichen bzw. praktischen </a:t>
            </a:r>
            <a:r>
              <a:rPr lang="de-AT" b="1" dirty="0" smtClean="0"/>
              <a:t>Prüfung: </a:t>
            </a:r>
            <a:r>
              <a:rPr lang="de-AT" dirty="0"/>
              <a:t>beträgt jeweils die für die Gewinnung eines sicheren Urteiles über die Kenntnisse </a:t>
            </a:r>
            <a:r>
              <a:rPr lang="de-AT" dirty="0" smtClean="0"/>
              <a:t>des Prüfungskandidaten </a:t>
            </a:r>
            <a:r>
              <a:rPr lang="de-AT" dirty="0"/>
              <a:t>notwendige Zeit (§ 7 Abs. 4 </a:t>
            </a:r>
            <a:r>
              <a:rPr lang="de-AT" dirty="0" err="1" smtClean="0"/>
              <a:t>iVm</a:t>
            </a:r>
            <a:r>
              <a:rPr lang="de-AT" dirty="0" smtClean="0"/>
              <a:t> </a:t>
            </a:r>
            <a:r>
              <a:rPr lang="de-AT" dirty="0"/>
              <a:t>§ 6 Abs. 5 ExtVO</a:t>
            </a:r>
            <a:r>
              <a:rPr lang="de-AT" dirty="0" smtClean="0"/>
              <a:t>)</a:t>
            </a:r>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23</a:t>
            </a:fld>
            <a:endParaRPr lang="de-AT" dirty="0"/>
          </a:p>
        </p:txBody>
      </p:sp>
    </p:spTree>
    <p:extLst>
      <p:ext uri="{BB962C8B-B14F-4D97-AF65-F5344CB8AC3E}">
        <p14:creationId xmlns:p14="http://schemas.microsoft.com/office/powerpoint/2010/main" val="2748037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1266450"/>
            <a:ext cx="5389200" cy="2603023"/>
          </a:xfrm>
        </p:spPr>
        <p:txBody>
          <a:bodyPr/>
          <a:lstStyle/>
          <a:p>
            <a:r>
              <a:rPr lang="de-AT" dirty="0" smtClean="0"/>
              <a:t/>
            </a:r>
            <a:br>
              <a:rPr lang="de-AT" dirty="0" smtClean="0"/>
            </a:br>
            <a:r>
              <a:rPr lang="de-AT" dirty="0"/>
              <a:t/>
            </a:r>
            <a:br>
              <a:rPr lang="de-AT" dirty="0"/>
            </a:br>
            <a:r>
              <a:rPr lang="de-AT" b="1" dirty="0" smtClean="0"/>
              <a:t>3. Durchführung der </a:t>
            </a:r>
            <a:r>
              <a:rPr lang="de-AT" b="1" dirty="0" err="1" smtClean="0"/>
              <a:t>Externistenprüfung</a:t>
            </a:r>
            <a:endParaRPr lang="de-DE" b="1" dirty="0"/>
          </a:p>
        </p:txBody>
      </p:sp>
      <p:sp>
        <p:nvSpPr>
          <p:cNvPr id="2" name="Textplatzhalter 1"/>
          <p:cNvSpPr>
            <a:spLocks noGrp="1"/>
          </p:cNvSpPr>
          <p:nvPr>
            <p:ph type="body" sz="quarter" idx="10"/>
          </p:nvPr>
        </p:nvSpPr>
        <p:spPr/>
        <p:txBody>
          <a:bodyPr/>
          <a:lstStyle/>
          <a:p>
            <a:endParaRPr lang="de-AT"/>
          </a:p>
        </p:txBody>
      </p:sp>
    </p:spTree>
    <p:extLst>
      <p:ext uri="{BB962C8B-B14F-4D97-AF65-F5344CB8AC3E}">
        <p14:creationId xmlns:p14="http://schemas.microsoft.com/office/powerpoint/2010/main" val="2491507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a:t>
            </a:r>
            <a:r>
              <a:rPr lang="de-AT" dirty="0" err="1" smtClean="0"/>
              <a:t>Externistenprüfung</a:t>
            </a:r>
            <a:r>
              <a:rPr lang="de-AT" dirty="0" smtClean="0"/>
              <a:t> - Allgemeines</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AT" b="1" dirty="0"/>
              <a:t>Prüfung/Vorlage eines Lichtbildausweises</a:t>
            </a:r>
          </a:p>
          <a:p>
            <a:pPr lvl="1"/>
            <a:r>
              <a:rPr lang="de-AT" dirty="0"/>
              <a:t>Sofern der Prüfungskandidat nicht einem Mitglied der Prüfungskommission oder der </a:t>
            </a:r>
            <a:r>
              <a:rPr lang="de-AT" dirty="0" err="1"/>
              <a:t>aufsichtsführenden</a:t>
            </a:r>
            <a:r>
              <a:rPr lang="de-AT" dirty="0"/>
              <a:t> Lehrperson persönlich bekannt ist, hat er sich zu Beginn jeder schriftlichen Klausurarbeit und/oder mündlichen (Teil-) Prüfung  mit einem amtlichen Lichtbildausweis auszuweisen (§ 11 Abs. 1 ExtVO</a:t>
            </a:r>
            <a:r>
              <a:rPr lang="de-AT" dirty="0" smtClean="0"/>
              <a:t>)</a:t>
            </a:r>
            <a:endParaRPr lang="de-AT" b="1" dirty="0" smtClean="0"/>
          </a:p>
          <a:p>
            <a:r>
              <a:rPr lang="de-AT" b="1" dirty="0" smtClean="0"/>
              <a:t>Vorkehrungen </a:t>
            </a:r>
            <a:r>
              <a:rPr lang="de-AT" b="1" dirty="0"/>
              <a:t>durch den Vorsitzenden   </a:t>
            </a:r>
          </a:p>
          <a:p>
            <a:pPr lvl="1"/>
            <a:r>
              <a:rPr lang="de-AT" dirty="0" smtClean="0"/>
              <a:t>Der Vorsitzende </a:t>
            </a:r>
            <a:r>
              <a:rPr lang="de-AT" dirty="0"/>
              <a:t>der Prüfungskommission hat die für die ordnungsgemäße Durchführung der schriftlichen Klausurarbeiten bzw. der mündlichen Prüfung notwendigen Vorkehrungen zu treffen. Bei schriftlichen Klausurarbeiten sind auch Vorkehrungen </a:t>
            </a:r>
            <a:r>
              <a:rPr lang="de-AT" dirty="0" smtClean="0"/>
              <a:t>für </a:t>
            </a:r>
            <a:r>
              <a:rPr lang="de-AT" dirty="0"/>
              <a:t>die Aufsichtsführung durch die Mitglieder der Prüfungskommission in jedem Prüfungsraum zu treffen; dabei ist die Zahl der Prüfungskandidaten zu berücksichtigen (§ 12 Abs</a:t>
            </a:r>
            <a:r>
              <a:rPr lang="de-AT" dirty="0" smtClean="0"/>
              <a:t>. 2 </a:t>
            </a:r>
            <a:r>
              <a:rPr lang="de-AT" dirty="0"/>
              <a:t>und § 13 Abs</a:t>
            </a:r>
            <a:r>
              <a:rPr lang="de-AT" dirty="0" smtClean="0"/>
              <a:t>. 1 ExtVO)</a:t>
            </a:r>
          </a:p>
          <a:p>
            <a:pPr lvl="1"/>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25</a:t>
            </a:fld>
            <a:endParaRPr lang="de-AT" dirty="0"/>
          </a:p>
        </p:txBody>
      </p:sp>
    </p:spTree>
    <p:extLst>
      <p:ext uri="{BB962C8B-B14F-4D97-AF65-F5344CB8AC3E}">
        <p14:creationId xmlns:p14="http://schemas.microsoft.com/office/powerpoint/2010/main" val="3223968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a:t>
            </a:r>
            <a:r>
              <a:rPr lang="de-AT" dirty="0" err="1" smtClean="0"/>
              <a:t>Externistenprüfung</a:t>
            </a:r>
            <a:r>
              <a:rPr lang="de-AT" dirty="0" smtClean="0"/>
              <a:t> - Protokoll</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0"/>
              </a:spcAft>
            </a:pPr>
            <a:r>
              <a:rPr lang="de-AT" b="1" dirty="0" smtClean="0"/>
              <a:t>Protokoll § 18 Abs. 1 VO-EXTERN: </a:t>
            </a:r>
            <a:r>
              <a:rPr lang="de-AT" dirty="0" smtClean="0"/>
              <a:t>über </a:t>
            </a:r>
            <a:r>
              <a:rPr lang="de-AT" dirty="0"/>
              <a:t>jede </a:t>
            </a:r>
            <a:r>
              <a:rPr lang="de-AT" dirty="0" err="1"/>
              <a:t>Externistenprüfung</a:t>
            </a:r>
            <a:r>
              <a:rPr lang="de-AT" dirty="0"/>
              <a:t> ist ein Prüfungsprotokoll anzufertigen, das folgende Aufzeichnungen enthält:</a:t>
            </a:r>
          </a:p>
          <a:p>
            <a:pPr lvl="2">
              <a:spcAft>
                <a:spcPts val="0"/>
              </a:spcAft>
            </a:pPr>
            <a:r>
              <a:rPr lang="de-AT" sz="1400" dirty="0" smtClean="0"/>
              <a:t>die </a:t>
            </a:r>
            <a:r>
              <a:rPr lang="de-AT" sz="1400" dirty="0"/>
              <a:t>Prüfungskommission</a:t>
            </a:r>
          </a:p>
          <a:p>
            <a:pPr lvl="2">
              <a:spcAft>
                <a:spcPts val="0"/>
              </a:spcAft>
            </a:pPr>
            <a:r>
              <a:rPr lang="de-AT" sz="1400" dirty="0" smtClean="0"/>
              <a:t>die </a:t>
            </a:r>
            <a:r>
              <a:rPr lang="de-AT" sz="1400" dirty="0"/>
              <a:t>Daten der Prüfungskandidatin/des Prüfungskandidaten</a:t>
            </a:r>
          </a:p>
          <a:p>
            <a:pPr lvl="2">
              <a:spcAft>
                <a:spcPts val="0"/>
              </a:spcAft>
            </a:pPr>
            <a:r>
              <a:rPr lang="de-AT" sz="1400" dirty="0" smtClean="0"/>
              <a:t>die Aufgabenstellung</a:t>
            </a:r>
          </a:p>
          <a:p>
            <a:pPr lvl="2">
              <a:spcAft>
                <a:spcPts val="0"/>
              </a:spcAft>
            </a:pPr>
            <a:r>
              <a:rPr lang="de-AT" sz="1400" dirty="0" smtClean="0"/>
              <a:t>die </a:t>
            </a:r>
            <a:r>
              <a:rPr lang="de-AT" sz="1400" dirty="0"/>
              <a:t>Beschreibung der Leistungen und ihre Beurteilung</a:t>
            </a:r>
          </a:p>
          <a:p>
            <a:pPr lvl="2">
              <a:spcAft>
                <a:spcPts val="0"/>
              </a:spcAft>
            </a:pPr>
            <a:r>
              <a:rPr lang="de-AT" sz="1400" dirty="0" smtClean="0"/>
              <a:t>die </a:t>
            </a:r>
            <a:r>
              <a:rPr lang="de-AT" sz="1400" dirty="0"/>
              <a:t>Prüfungsergebnisse </a:t>
            </a:r>
          </a:p>
          <a:p>
            <a:pPr lvl="2">
              <a:spcAft>
                <a:spcPts val="0"/>
              </a:spcAft>
            </a:pPr>
            <a:r>
              <a:rPr lang="de-AT" sz="1400" dirty="0" smtClean="0"/>
              <a:t>die </a:t>
            </a:r>
            <a:r>
              <a:rPr lang="de-AT" sz="1400" dirty="0"/>
              <a:t>bei der Prüfung oder auf Grund der Prüfungsergebnisse getroffenen Entscheidungen  </a:t>
            </a:r>
            <a:r>
              <a:rPr lang="de-AT" sz="1400" dirty="0" smtClean="0"/>
              <a:t>u. </a:t>
            </a:r>
            <a:r>
              <a:rPr lang="de-AT" sz="1400" dirty="0"/>
              <a:t>Verfügungen</a:t>
            </a:r>
          </a:p>
          <a:p>
            <a:pPr lvl="2">
              <a:spcAft>
                <a:spcPts val="0"/>
              </a:spcAft>
            </a:pPr>
            <a:r>
              <a:rPr lang="de-AT" sz="1400" dirty="0" smtClean="0"/>
              <a:t>den </a:t>
            </a:r>
            <a:r>
              <a:rPr lang="de-AT" sz="1400" dirty="0"/>
              <a:t>Beginn und das Ende der einzelnen Prüfungen</a:t>
            </a:r>
          </a:p>
          <a:p>
            <a:pPr lvl="2">
              <a:spcAft>
                <a:spcPts val="0"/>
              </a:spcAft>
            </a:pPr>
            <a:r>
              <a:rPr lang="de-AT" sz="1400" dirty="0" smtClean="0"/>
              <a:t>allfällige </a:t>
            </a:r>
            <a:r>
              <a:rPr lang="de-AT" sz="1400" dirty="0"/>
              <a:t>besondere </a:t>
            </a:r>
            <a:r>
              <a:rPr lang="de-AT" sz="1400" dirty="0" smtClean="0"/>
              <a:t>Vorkommnisse</a:t>
            </a:r>
            <a:endParaRPr lang="de-AT" sz="1400" dirty="0"/>
          </a:p>
          <a:p>
            <a:pPr lvl="1">
              <a:spcBef>
                <a:spcPts val="600"/>
              </a:spcBef>
            </a:pPr>
            <a:r>
              <a:rPr lang="de-AT" sz="1600" dirty="0"/>
              <a:t>Mit der Führung des </a:t>
            </a:r>
            <a:r>
              <a:rPr lang="de-AT" sz="1600" dirty="0" smtClean="0"/>
              <a:t>Prüfungsprotokolls </a:t>
            </a:r>
            <a:r>
              <a:rPr lang="de-AT" sz="1600" dirty="0"/>
              <a:t>hat der Vorsitzende ein Mitglied der Prüfungskommission zu beauftragen, sofern er nicht selbst das Prüfungsprotokoll </a:t>
            </a:r>
            <a:r>
              <a:rPr lang="de-AT" sz="1600" dirty="0" smtClean="0"/>
              <a:t>führt</a:t>
            </a:r>
            <a:endParaRPr lang="de-AT" sz="1600" dirty="0"/>
          </a:p>
          <a:p>
            <a:pPr marL="0" indent="0">
              <a:buNone/>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26</a:t>
            </a:fld>
            <a:endParaRPr lang="de-AT" dirty="0"/>
          </a:p>
        </p:txBody>
      </p:sp>
    </p:spTree>
    <p:extLst>
      <p:ext uri="{BB962C8B-B14F-4D97-AF65-F5344CB8AC3E}">
        <p14:creationId xmlns:p14="http://schemas.microsoft.com/office/powerpoint/2010/main" val="3093544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Einsichtsrechte </a:t>
            </a:r>
            <a:endParaRPr lang="de-AT" dirty="0"/>
          </a:p>
        </p:txBody>
      </p:sp>
      <p:sp>
        <p:nvSpPr>
          <p:cNvPr id="3" name="Textplatzhalter 2"/>
          <p:cNvSpPr>
            <a:spLocks noGrp="1"/>
          </p:cNvSpPr>
          <p:nvPr>
            <p:ph type="body" sz="quarter" idx="13"/>
          </p:nvPr>
        </p:nvSpPr>
        <p:spPr/>
        <p:txBody>
          <a:bodyPr/>
          <a:lstStyle/>
          <a:p>
            <a:r>
              <a:rPr lang="de-AT" dirty="0"/>
              <a:t>Den Prüfungskandidatinnen und Prüfungskandidaten und deren Erziehungsberechtigten stehen </a:t>
            </a:r>
            <a:r>
              <a:rPr lang="de-AT" b="1" dirty="0" smtClean="0"/>
              <a:t>nach Ansicht des Bundesministeriums für Bildung, Wissenschaft und Forschung </a:t>
            </a:r>
            <a:r>
              <a:rPr lang="de-AT" dirty="0" smtClean="0"/>
              <a:t>somit auf </a:t>
            </a:r>
            <a:r>
              <a:rPr lang="de-AT" dirty="0"/>
              <a:t>Verlangen vollständige Einsichtsrechte in die Prüfungsunterlagen, folglich in das vollständige von der Prüfungskommission angerfertigte Prüfungsprotokoll </a:t>
            </a:r>
            <a:r>
              <a:rPr lang="de-AT" dirty="0" err="1"/>
              <a:t>iSd</a:t>
            </a:r>
            <a:r>
              <a:rPr lang="de-AT" dirty="0"/>
              <a:t> § 18 </a:t>
            </a:r>
            <a:r>
              <a:rPr lang="de-AT" dirty="0" err="1"/>
              <a:t>Externistenprüfungsverordnung</a:t>
            </a:r>
            <a:r>
              <a:rPr lang="de-AT" dirty="0"/>
              <a:t> (Ext. – VO), BGBl. Nr. 362/1979 </a:t>
            </a:r>
            <a:r>
              <a:rPr lang="de-AT" dirty="0" err="1"/>
              <a:t>idgF</a:t>
            </a:r>
            <a:r>
              <a:rPr lang="de-AT" dirty="0"/>
              <a:t>, zu. </a:t>
            </a:r>
            <a:endParaRPr lang="de-AT" dirty="0" smtClean="0"/>
          </a:p>
          <a:p>
            <a:r>
              <a:rPr lang="de-AT" dirty="0" err="1" smtClean="0"/>
              <a:t>Weiters</a:t>
            </a:r>
            <a:r>
              <a:rPr lang="de-AT" dirty="0" smtClean="0"/>
              <a:t> </a:t>
            </a:r>
            <a:r>
              <a:rPr lang="de-AT" dirty="0"/>
              <a:t>sind sie berechtigt, an Ort und Stelle auch auf eigene Kosten Abschriften und Kopien davon anzufertigen. </a:t>
            </a:r>
            <a:endParaRPr lang="de-AT" dirty="0" smtClean="0"/>
          </a:p>
          <a:p>
            <a:r>
              <a:rPr lang="de-AT" dirty="0" smtClean="0"/>
              <a:t>Das </a:t>
            </a:r>
            <a:r>
              <a:rPr lang="de-AT" dirty="0"/>
              <a:t>Einsichtsrecht steht grundsätzlich nur den Prüfungskandidatinnen und Prüfungskandidaten und ihren gesetzlichen Vertreterinnen und Vertretern zu. Diese können auch sachverständige Personen zum eigenen besseren Verständnis der Unterlagen hinzuziehen. Dritte sind von der Einsicht aber ausgeschlossen. </a:t>
            </a:r>
          </a:p>
        </p:txBody>
      </p:sp>
      <p:sp>
        <p:nvSpPr>
          <p:cNvPr id="4" name="Fußzeilenplatzhalter 3"/>
          <p:cNvSpPr>
            <a:spLocks noGrp="1"/>
          </p:cNvSpPr>
          <p:nvPr>
            <p:ph type="ftr" sz="quarter" idx="11"/>
          </p:nvPr>
        </p:nvSpPr>
        <p:spPr/>
        <p:txBody>
          <a:bodyPr/>
          <a:lstStyle/>
          <a:p>
            <a:r>
              <a:rPr lang="de-AT" smtClean="0"/>
              <a:t>Rechtliche Bestimmungen zur Externistenprüfung</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27</a:t>
            </a:fld>
            <a:endParaRPr lang="de-AT" dirty="0"/>
          </a:p>
        </p:txBody>
      </p:sp>
    </p:spTree>
    <p:extLst>
      <p:ext uri="{BB962C8B-B14F-4D97-AF65-F5344CB8AC3E}">
        <p14:creationId xmlns:p14="http://schemas.microsoft.com/office/powerpoint/2010/main" val="1212299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000" dirty="0" smtClean="0"/>
              <a:t>Durchführung der </a:t>
            </a:r>
            <a:r>
              <a:rPr lang="de-AT" sz="2000" dirty="0" err="1" smtClean="0"/>
              <a:t>Externistenprüfung</a:t>
            </a:r>
            <a:r>
              <a:rPr lang="de-AT" sz="2000" dirty="0" smtClean="0"/>
              <a:t> – Vorgetäuschte Leistungen</a:t>
            </a:r>
            <a:br>
              <a:rPr lang="de-AT" sz="2000" dirty="0" smtClean="0"/>
            </a:br>
            <a:r>
              <a:rPr lang="de-AT" sz="2000" dirty="0" smtClean="0"/>
              <a:t>§ 11 Abs. 2 Ext-VO</a:t>
            </a:r>
            <a:endParaRPr lang="de-DE" sz="2000" dirty="0"/>
          </a:p>
        </p:txBody>
      </p:sp>
      <p:sp>
        <p:nvSpPr>
          <p:cNvPr id="3" name="Textplatzhalter 2"/>
          <p:cNvSpPr>
            <a:spLocks noGrp="1"/>
          </p:cNvSpPr>
          <p:nvPr>
            <p:ph type="body" sz="quarter" idx="13"/>
          </p:nvPr>
        </p:nvSpPr>
        <p:spPr>
          <a:xfrm>
            <a:off x="539750" y="2427316"/>
            <a:ext cx="8441518" cy="3572597"/>
          </a:xfrm>
        </p:spPr>
        <p:txBody>
          <a:bodyPr/>
          <a:lstStyle/>
          <a:p>
            <a:pPr>
              <a:spcAft>
                <a:spcPts val="1200"/>
              </a:spcAft>
            </a:pPr>
            <a:r>
              <a:rPr lang="de-AT" sz="1600" b="1" dirty="0"/>
              <a:t>Vorgetäuschte </a:t>
            </a:r>
            <a:r>
              <a:rPr lang="de-AT" sz="1600" b="1" dirty="0" smtClean="0"/>
              <a:t>Leistungen </a:t>
            </a:r>
            <a:r>
              <a:rPr lang="de-AT" sz="1600" dirty="0" smtClean="0"/>
              <a:t>z.B. Gebrauch </a:t>
            </a:r>
            <a:r>
              <a:rPr lang="de-AT" sz="1600" dirty="0"/>
              <a:t>unerlaubter Hilfsmittel oder </a:t>
            </a:r>
            <a:r>
              <a:rPr lang="de-AT" sz="1600" dirty="0" smtClean="0"/>
              <a:t>Hilfen sind </a:t>
            </a:r>
            <a:r>
              <a:rPr lang="de-AT" sz="1600" dirty="0"/>
              <a:t>nicht zu </a:t>
            </a:r>
            <a:r>
              <a:rPr lang="de-AT" sz="1600" dirty="0" smtClean="0"/>
              <a:t>beurteilen</a:t>
            </a:r>
          </a:p>
          <a:p>
            <a:pPr>
              <a:spcAft>
                <a:spcPts val="1200"/>
              </a:spcAft>
            </a:pPr>
            <a:r>
              <a:rPr lang="de-AT" sz="1600" dirty="0" smtClean="0"/>
              <a:t>sofern </a:t>
            </a:r>
            <a:r>
              <a:rPr lang="de-AT" sz="1600" dirty="0"/>
              <a:t>dies im betreffenden Prüfungstermin noch möglich ist, ist eine neue Aufgabe zu </a:t>
            </a:r>
            <a:r>
              <a:rPr lang="de-AT" sz="1600" dirty="0" smtClean="0"/>
              <a:t>stellen</a:t>
            </a:r>
          </a:p>
          <a:p>
            <a:pPr>
              <a:spcAft>
                <a:spcPts val="1200"/>
              </a:spcAft>
            </a:pPr>
            <a:r>
              <a:rPr lang="de-AT" sz="1600" dirty="0" smtClean="0"/>
              <a:t>wenn eine neue Aufgabenstellung </a:t>
            </a:r>
            <a:r>
              <a:rPr lang="de-AT" sz="1600" dirty="0"/>
              <a:t>nicht möglich ist, ist </a:t>
            </a:r>
            <a:r>
              <a:rPr lang="de-AT" sz="1600" dirty="0" smtClean="0"/>
              <a:t>dem Prüfungskandidaten </a:t>
            </a:r>
            <a:r>
              <a:rPr lang="de-AT" sz="1600" dirty="0"/>
              <a:t>vom Vorsitzenden </a:t>
            </a:r>
            <a:r>
              <a:rPr lang="de-AT" sz="1600" dirty="0" smtClean="0"/>
              <a:t>auf </a:t>
            </a:r>
            <a:r>
              <a:rPr lang="de-AT" sz="1600" dirty="0"/>
              <a:t>Antrag ein neuer Termin </a:t>
            </a:r>
            <a:r>
              <a:rPr lang="de-AT" sz="1600" dirty="0" smtClean="0"/>
              <a:t>festzusetzen</a:t>
            </a:r>
          </a:p>
          <a:p>
            <a:pPr>
              <a:spcAft>
                <a:spcPts val="1200"/>
              </a:spcAft>
            </a:pPr>
            <a:r>
              <a:rPr lang="de-AT" sz="1600" b="1" dirty="0" smtClean="0"/>
              <a:t>Anmerkung: </a:t>
            </a:r>
            <a:r>
              <a:rPr lang="de-AT" sz="1600" dirty="0"/>
              <a:t>nach Möglichkeit </a:t>
            </a:r>
            <a:r>
              <a:rPr lang="de-AT" sz="1600" dirty="0" smtClean="0"/>
              <a:t>sollten bereits </a:t>
            </a:r>
            <a:r>
              <a:rPr lang="de-AT" sz="1600" dirty="0"/>
              <a:t>bei der Prüfungsplanung zusätzliche Termine für Terminausfälle wegen Krankheit oder vorgetäuschter Leistung eingeplant werden </a:t>
            </a:r>
            <a:r>
              <a:rPr lang="de-AT" sz="1600" dirty="0" smtClean="0"/>
              <a:t>(§ </a:t>
            </a:r>
            <a:r>
              <a:rPr lang="de-AT" sz="1600" dirty="0"/>
              <a:t>16 Abs</a:t>
            </a:r>
            <a:r>
              <a:rPr lang="de-AT" sz="1600" dirty="0" smtClean="0"/>
              <a:t>. 2 </a:t>
            </a:r>
            <a:r>
              <a:rPr lang="de-AT" sz="1600" dirty="0"/>
              <a:t>ExtVO</a:t>
            </a:r>
            <a:r>
              <a:rPr lang="de-AT" sz="1600" dirty="0" smtClean="0"/>
              <a:t>)</a:t>
            </a:r>
          </a:p>
          <a:p>
            <a:pPr>
              <a:spcAft>
                <a:spcPts val="1200"/>
              </a:spcAft>
            </a:pPr>
            <a:r>
              <a:rPr lang="de-DE" sz="1600" dirty="0" smtClean="0"/>
              <a:t>Übliche Hilfsmittel bei schriftlichen Klausurarbeiten sind erlaubt (§ 12 Abs. 3 VO-EXTERN)</a:t>
            </a:r>
            <a:endParaRPr lang="de-AT" sz="1600"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28</a:t>
            </a:fld>
            <a:endParaRPr lang="de-AT" dirty="0"/>
          </a:p>
        </p:txBody>
      </p:sp>
    </p:spTree>
    <p:extLst>
      <p:ext uri="{BB962C8B-B14F-4D97-AF65-F5344CB8AC3E}">
        <p14:creationId xmlns:p14="http://schemas.microsoft.com/office/powerpoint/2010/main" val="2879680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schriftlichen Klausurarbeit I</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1200"/>
              </a:spcAft>
            </a:pPr>
            <a:r>
              <a:rPr lang="de-AT" b="1" dirty="0" smtClean="0"/>
              <a:t>Festlegung </a:t>
            </a:r>
            <a:r>
              <a:rPr lang="de-AT" b="1" dirty="0"/>
              <a:t>der </a:t>
            </a:r>
            <a:r>
              <a:rPr lang="de-AT" b="1" dirty="0" smtClean="0"/>
              <a:t>Aufgabenstellungen:</a:t>
            </a:r>
          </a:p>
          <a:p>
            <a:pPr lvl="1">
              <a:spcAft>
                <a:spcPts val="1200"/>
              </a:spcAft>
            </a:pPr>
            <a:r>
              <a:rPr lang="de-AT" dirty="0" smtClean="0"/>
              <a:t>die Festlegung der  Aufgabenstellungen für </a:t>
            </a:r>
            <a:r>
              <a:rPr lang="de-AT" dirty="0"/>
              <a:t>die schriftliche Klausurarbeit obliegt </a:t>
            </a:r>
            <a:r>
              <a:rPr lang="de-AT" dirty="0" smtClean="0"/>
              <a:t>dem </a:t>
            </a:r>
            <a:r>
              <a:rPr lang="de-AT" dirty="0"/>
              <a:t>Prüfer nach Maßgabe der für vergleichbare Schularbeiten geltenden Bestimmungen</a:t>
            </a:r>
          </a:p>
          <a:p>
            <a:pPr>
              <a:spcBef>
                <a:spcPts val="1200"/>
              </a:spcBef>
              <a:spcAft>
                <a:spcPts val="1200"/>
              </a:spcAft>
            </a:pPr>
            <a:r>
              <a:rPr lang="de-AT" b="1" dirty="0" smtClean="0"/>
              <a:t>Mündliche </a:t>
            </a:r>
            <a:r>
              <a:rPr lang="de-AT" b="1" dirty="0"/>
              <a:t>Mitteilung der </a:t>
            </a:r>
            <a:r>
              <a:rPr lang="de-AT" b="1" dirty="0" smtClean="0"/>
              <a:t>Aufgabenstellung:</a:t>
            </a:r>
            <a:endParaRPr lang="de-AT" b="1" dirty="0"/>
          </a:p>
          <a:p>
            <a:pPr lvl="1">
              <a:spcAft>
                <a:spcPts val="1200"/>
              </a:spcAft>
            </a:pPr>
            <a:r>
              <a:rPr lang="de-AT" dirty="0" smtClean="0"/>
              <a:t>die </a:t>
            </a:r>
            <a:r>
              <a:rPr lang="de-AT" dirty="0"/>
              <a:t>Aufgabenstellungen und Hinweise sind den Prüfungskandidaten mündlich mitzuteilen und schriftlich </a:t>
            </a:r>
            <a:r>
              <a:rPr lang="de-AT" dirty="0" smtClean="0"/>
              <a:t>vorzulegen</a:t>
            </a:r>
          </a:p>
          <a:p>
            <a:pPr lvl="1">
              <a:spcAft>
                <a:spcPts val="1200"/>
              </a:spcAft>
            </a:pPr>
            <a:r>
              <a:rPr lang="de-AT" dirty="0"/>
              <a:t>d</a:t>
            </a:r>
            <a:r>
              <a:rPr lang="de-AT" dirty="0" smtClean="0"/>
              <a:t>ie </a:t>
            </a:r>
            <a:r>
              <a:rPr lang="de-AT" dirty="0"/>
              <a:t>für die Mitteilung der Aufgabenstellung verwendete Zeit ist in die Arbeitszeit nicht </a:t>
            </a:r>
            <a:r>
              <a:rPr lang="de-AT" dirty="0" smtClean="0"/>
              <a:t>einzurechnen</a:t>
            </a:r>
            <a:endParaRPr lang="de-AT" dirty="0"/>
          </a:p>
          <a:p>
            <a:pPr>
              <a:spcAft>
                <a:spcPts val="1200"/>
              </a:spcAft>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29</a:t>
            </a:fld>
            <a:endParaRPr lang="de-AT" dirty="0"/>
          </a:p>
        </p:txBody>
      </p:sp>
    </p:spTree>
    <p:extLst>
      <p:ext uri="{BB962C8B-B14F-4D97-AF65-F5344CB8AC3E}">
        <p14:creationId xmlns:p14="http://schemas.microsoft.com/office/powerpoint/2010/main" val="2135736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1266450"/>
            <a:ext cx="5389200" cy="2603023"/>
          </a:xfrm>
        </p:spPr>
        <p:txBody>
          <a:bodyPr/>
          <a:lstStyle/>
          <a:p>
            <a:r>
              <a:rPr lang="de-AT" dirty="0" smtClean="0"/>
              <a:t/>
            </a:r>
            <a:br>
              <a:rPr lang="de-AT" dirty="0" smtClean="0"/>
            </a:br>
            <a:r>
              <a:rPr lang="de-AT" dirty="0"/>
              <a:t/>
            </a:r>
            <a:br>
              <a:rPr lang="de-AT" dirty="0"/>
            </a:br>
            <a:r>
              <a:rPr lang="de-AT" b="1" dirty="0" smtClean="0"/>
              <a:t>1. Allgemeines</a:t>
            </a:r>
            <a:endParaRPr lang="de-DE" b="1" dirty="0"/>
          </a:p>
        </p:txBody>
      </p:sp>
      <p:sp>
        <p:nvSpPr>
          <p:cNvPr id="2" name="Textplatzhalter 1"/>
          <p:cNvSpPr>
            <a:spLocks noGrp="1"/>
          </p:cNvSpPr>
          <p:nvPr>
            <p:ph type="body" sz="quarter" idx="10"/>
          </p:nvPr>
        </p:nvSpPr>
        <p:spPr/>
        <p:txBody>
          <a:bodyPr/>
          <a:lstStyle/>
          <a:p>
            <a:endParaRPr lang="de-AT"/>
          </a:p>
        </p:txBody>
      </p:sp>
    </p:spTree>
    <p:extLst>
      <p:ext uri="{BB962C8B-B14F-4D97-AF65-F5344CB8AC3E}">
        <p14:creationId xmlns:p14="http://schemas.microsoft.com/office/powerpoint/2010/main" val="1634485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schriftlichen Klausurarbeit II</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1200"/>
              </a:spcAft>
            </a:pPr>
            <a:r>
              <a:rPr lang="de-AT" dirty="0"/>
              <a:t> </a:t>
            </a:r>
            <a:r>
              <a:rPr lang="de-AT" b="1" dirty="0"/>
              <a:t>Verwendung von besonders gekennzeichnetem Papier/Namensanbringung</a:t>
            </a:r>
          </a:p>
          <a:p>
            <a:pPr lvl="1">
              <a:spcAft>
                <a:spcPts val="600"/>
              </a:spcAft>
            </a:pPr>
            <a:r>
              <a:rPr lang="de-AT" sz="1600" dirty="0"/>
              <a:t>für die schriftliche Klausurarbeit dürfen nur besonders gekennzeichnetes Papier, das der Prüfungskandidat unmittelbar nach der Ausgabe mit seinem Namen zu versehen hat, und allfällige erlaubte Arbeitsbehelfe verwendet werden</a:t>
            </a:r>
          </a:p>
          <a:p>
            <a:pPr>
              <a:spcBef>
                <a:spcPts val="1200"/>
              </a:spcBef>
              <a:spcAft>
                <a:spcPts val="1200"/>
              </a:spcAft>
            </a:pPr>
            <a:r>
              <a:rPr lang="de-AT" b="1" dirty="0" smtClean="0"/>
              <a:t>Verlassen </a:t>
            </a:r>
            <a:r>
              <a:rPr lang="de-AT" b="1" dirty="0"/>
              <a:t>des Prüfungsraumes  </a:t>
            </a:r>
          </a:p>
          <a:p>
            <a:pPr lvl="1">
              <a:spcAft>
                <a:spcPts val="600"/>
              </a:spcAft>
            </a:pPr>
            <a:r>
              <a:rPr lang="de-AT" sz="1600" dirty="0" smtClean="0"/>
              <a:t>Verlassen </a:t>
            </a:r>
            <a:r>
              <a:rPr lang="de-AT" sz="1600" dirty="0"/>
              <a:t>des Prüfungsraumes während der schriftlichen Prüfung ist nur in dringenden Fällen und nur einzeln zu </a:t>
            </a:r>
            <a:r>
              <a:rPr lang="de-AT" sz="1600" dirty="0" smtClean="0"/>
              <a:t>gestatten</a:t>
            </a:r>
          </a:p>
          <a:p>
            <a:pPr lvl="1">
              <a:spcAft>
                <a:spcPts val="600"/>
              </a:spcAft>
            </a:pPr>
            <a:r>
              <a:rPr lang="de-AT" sz="1600" dirty="0"/>
              <a:t>d</a:t>
            </a:r>
            <a:r>
              <a:rPr lang="de-AT" sz="1600" dirty="0" smtClean="0"/>
              <a:t>as </a:t>
            </a:r>
            <a:r>
              <a:rPr lang="de-AT" sz="1600" dirty="0"/>
              <a:t>Verlassen jenes Teiles des Schulgebäudes, in dem die Prüfung stattfindet, ist während der vorgesehenen Arbeitszeit unzulässig, sofern die Klausurarbeit noch nicht abgeliefert </a:t>
            </a:r>
            <a:r>
              <a:rPr lang="de-AT" sz="1600" dirty="0" smtClean="0"/>
              <a:t>ist</a:t>
            </a:r>
          </a:p>
          <a:p>
            <a:pPr lvl="1">
              <a:spcAft>
                <a:spcPts val="600"/>
              </a:spcAft>
            </a:pPr>
            <a:r>
              <a:rPr lang="de-AT" sz="1600" dirty="0"/>
              <a:t>b</a:t>
            </a:r>
            <a:r>
              <a:rPr lang="de-AT" sz="1600" dirty="0" smtClean="0"/>
              <a:t>is </a:t>
            </a:r>
            <a:r>
              <a:rPr lang="de-AT" sz="1600" dirty="0"/>
              <a:t>zum Abschluss der Prüfung dürfen weder Arbeiten noch Teile davon oder Abschriften aus dem Prüfungsraum fortgenommen </a:t>
            </a:r>
            <a:r>
              <a:rPr lang="de-AT" sz="1600" dirty="0" smtClean="0"/>
              <a:t>werden</a:t>
            </a:r>
            <a:endParaRPr lang="de-AT" sz="1600" dirty="0"/>
          </a:p>
          <a:p>
            <a:pPr>
              <a:spcAft>
                <a:spcPts val="1200"/>
              </a:spcAft>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30</a:t>
            </a:fld>
            <a:endParaRPr lang="de-AT" dirty="0"/>
          </a:p>
        </p:txBody>
      </p:sp>
    </p:spTree>
    <p:extLst>
      <p:ext uri="{BB962C8B-B14F-4D97-AF65-F5344CB8AC3E}">
        <p14:creationId xmlns:p14="http://schemas.microsoft.com/office/powerpoint/2010/main" val="3713905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schriftlichen Klausurarbeit III</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Bef>
                <a:spcPts val="1200"/>
              </a:spcBef>
              <a:spcAft>
                <a:spcPts val="1200"/>
              </a:spcAft>
            </a:pPr>
            <a:r>
              <a:rPr lang="de-DE" b="1" dirty="0" smtClean="0"/>
              <a:t>Vorgehen </a:t>
            </a:r>
            <a:r>
              <a:rPr lang="de-DE" b="1" dirty="0"/>
              <a:t>bei Eintritt eines unvorhergesehenen Ereignisses </a:t>
            </a:r>
            <a:r>
              <a:rPr lang="de-DE" b="1" dirty="0" smtClean="0"/>
              <a:t>(§ 12 Abs. 8 VO-EXTERN)</a:t>
            </a:r>
            <a:endParaRPr lang="de-AT" b="1" dirty="0"/>
          </a:p>
          <a:p>
            <a:pPr lvl="1">
              <a:spcAft>
                <a:spcPts val="600"/>
              </a:spcAft>
            </a:pPr>
            <a:r>
              <a:rPr lang="de-AT" sz="1600" dirty="0"/>
              <a:t>tritt während der schriftlichen Klausurarbeit ein unvorhergesehenes Ereignis ein, das die körperliche Sicherheit oder die Gesundheit der Prüfungskandidaten gefährdet, oder den ordnungsgemäßen Ablauf der schriftlichen Klausurarbeit schwerwiegend beeinträchtigt, so ist diese Klausurarbeit unverzüglich abzubrechen</a:t>
            </a:r>
          </a:p>
          <a:p>
            <a:pPr lvl="1">
              <a:spcAft>
                <a:spcPts val="600"/>
              </a:spcAft>
            </a:pPr>
            <a:r>
              <a:rPr lang="de-AT" sz="1600" dirty="0"/>
              <a:t>in diesem Falle ist diese Klausurarbeit nach Möglichkeit im selben Prüfungstermin, andernfalls in einem neuen Prüfungstermin, jedenfalls mit neuer Aufgabenstellung zu </a:t>
            </a:r>
            <a:r>
              <a:rPr lang="de-AT" sz="1600" dirty="0" smtClean="0"/>
              <a:t>wiederholen</a:t>
            </a:r>
          </a:p>
          <a:p>
            <a:pPr lvl="1">
              <a:spcAft>
                <a:spcPts val="600"/>
              </a:spcAft>
            </a:pPr>
            <a:r>
              <a:rPr lang="de-AT" sz="1600" dirty="0" smtClean="0"/>
              <a:t>Analoge Anwendung bei </a:t>
            </a:r>
            <a:r>
              <a:rPr lang="de-AT" sz="1600" dirty="0" err="1" smtClean="0"/>
              <a:t>mündl</a:t>
            </a:r>
            <a:r>
              <a:rPr lang="de-AT" sz="1600" dirty="0" smtClean="0"/>
              <a:t>. und praktischer Prüfung</a:t>
            </a:r>
          </a:p>
          <a:p>
            <a:pPr lvl="1">
              <a:spcAft>
                <a:spcPts val="600"/>
              </a:spcAft>
            </a:pPr>
            <a:endParaRPr lang="de-AT" sz="1600" dirty="0" smtClean="0"/>
          </a:p>
          <a:p>
            <a:pPr marL="252000" lvl="1" indent="0">
              <a:spcAft>
                <a:spcPts val="600"/>
              </a:spcAft>
              <a:buNone/>
            </a:pPr>
            <a:endParaRPr lang="de-AT" sz="1600" dirty="0" smtClean="0"/>
          </a:p>
          <a:p>
            <a:pPr lvl="1">
              <a:spcAft>
                <a:spcPts val="600"/>
              </a:spcAft>
            </a:pPr>
            <a:endParaRPr lang="de-AT" sz="1600" dirty="0"/>
          </a:p>
        </p:txBody>
      </p:sp>
      <p:sp>
        <p:nvSpPr>
          <p:cNvPr id="5" name="Fußzeilenplatzhalter 4"/>
          <p:cNvSpPr>
            <a:spLocks noGrp="1"/>
          </p:cNvSpPr>
          <p:nvPr>
            <p:ph type="ftr" sz="quarter" idx="11"/>
          </p:nvPr>
        </p:nvSpPr>
        <p:spPr/>
        <p:txBody>
          <a:bodyPr/>
          <a:lstStyle/>
          <a:p>
            <a:r>
              <a:rPr lang="de-AT" dirty="0" smtClean="0"/>
              <a:t>Rechtliche Bestimmungen zur </a:t>
            </a:r>
            <a:r>
              <a:rPr lang="de-AT" dirty="0" err="1" smtClean="0"/>
              <a:t>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31</a:t>
            </a:fld>
            <a:endParaRPr lang="de-AT" dirty="0"/>
          </a:p>
        </p:txBody>
      </p:sp>
    </p:spTree>
    <p:extLst>
      <p:ext uri="{BB962C8B-B14F-4D97-AF65-F5344CB8AC3E}">
        <p14:creationId xmlns:p14="http://schemas.microsoft.com/office/powerpoint/2010/main" val="9050521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schriftlichen Klausurarbeit IV</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1200"/>
              </a:spcAft>
            </a:pPr>
            <a:r>
              <a:rPr lang="de-AT" b="1" dirty="0"/>
              <a:t> Abgabe der Klausurarbeit  </a:t>
            </a:r>
            <a:r>
              <a:rPr lang="de-AT" b="1" dirty="0" smtClean="0"/>
              <a:t>(§ 12 Abs. 7 VO-EXTERN)</a:t>
            </a:r>
            <a:endParaRPr lang="de-AT" b="1" dirty="0"/>
          </a:p>
          <a:p>
            <a:pPr lvl="1">
              <a:spcAft>
                <a:spcPts val="600"/>
              </a:spcAft>
            </a:pPr>
            <a:r>
              <a:rPr lang="de-AT" dirty="0"/>
              <a:t>Jeder Prüfungskandidat hat nach Beendigung der schriftlichen Klausurarbeit diese sowie alle Entwürfe und Aufzeichnungen einschließlich des zur Verfügung gestellten besonders gekennzeichneten </a:t>
            </a:r>
            <a:r>
              <a:rPr lang="de-AT" dirty="0" smtClean="0"/>
              <a:t>Papiers abzugeben und den Prüfungsraum unverzüglich zu verlassen</a:t>
            </a:r>
          </a:p>
          <a:p>
            <a:pPr lvl="1">
              <a:spcAft>
                <a:spcPts val="600"/>
              </a:spcAft>
            </a:pPr>
            <a:endParaRPr lang="de-AT" sz="1600"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32</a:t>
            </a:fld>
            <a:endParaRPr lang="de-AT" dirty="0"/>
          </a:p>
        </p:txBody>
      </p:sp>
    </p:spTree>
    <p:extLst>
      <p:ext uri="{BB962C8B-B14F-4D97-AF65-F5344CB8AC3E}">
        <p14:creationId xmlns:p14="http://schemas.microsoft.com/office/powerpoint/2010/main" val="2301428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Durchführung der mündlichen Prüfungen I</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0"/>
              </a:spcAft>
            </a:pPr>
            <a:r>
              <a:rPr lang="de-AT" b="1" dirty="0" smtClean="0"/>
              <a:t>Leitung </a:t>
            </a:r>
            <a:r>
              <a:rPr lang="de-AT" b="1" dirty="0"/>
              <a:t>der Prüfungskommission</a:t>
            </a:r>
          </a:p>
          <a:p>
            <a:pPr lvl="1">
              <a:spcAft>
                <a:spcPts val="600"/>
              </a:spcAft>
            </a:pPr>
            <a:r>
              <a:rPr lang="de-AT" sz="1600" dirty="0"/>
              <a:t>d</a:t>
            </a:r>
            <a:r>
              <a:rPr lang="de-AT" sz="1600" dirty="0" smtClean="0"/>
              <a:t>em </a:t>
            </a:r>
            <a:r>
              <a:rPr lang="de-AT" sz="1600" dirty="0"/>
              <a:t>Vorsitzenden obliegt die </a:t>
            </a:r>
            <a:r>
              <a:rPr lang="de-AT" sz="1600" dirty="0" smtClean="0"/>
              <a:t>Leitung </a:t>
            </a:r>
            <a:r>
              <a:rPr lang="de-AT" sz="1600" dirty="0"/>
              <a:t>der Prüfungskommission</a:t>
            </a:r>
          </a:p>
          <a:p>
            <a:pPr>
              <a:spcBef>
                <a:spcPts val="600"/>
              </a:spcBef>
              <a:spcAft>
                <a:spcPts val="0"/>
              </a:spcAft>
            </a:pPr>
            <a:r>
              <a:rPr lang="de-AT" b="1" dirty="0"/>
              <a:t>Vorbereitungszeit</a:t>
            </a:r>
          </a:p>
          <a:p>
            <a:pPr lvl="1">
              <a:spcAft>
                <a:spcPts val="1200"/>
              </a:spcAft>
            </a:pPr>
            <a:r>
              <a:rPr lang="de-AT" sz="1600" dirty="0"/>
              <a:t>z</a:t>
            </a:r>
            <a:r>
              <a:rPr lang="de-AT" sz="1600" dirty="0" smtClean="0"/>
              <a:t>ur </a:t>
            </a:r>
            <a:r>
              <a:rPr lang="de-AT" sz="1600" dirty="0"/>
              <a:t>Vorbereitung auf jede mündliche Prüfung ist bei Bedarf jeder Prüfungskandidatin jedem Prüfungskandidaten eine angemessene Frist </a:t>
            </a:r>
            <a:r>
              <a:rPr lang="de-AT" sz="1600" dirty="0" smtClean="0"/>
              <a:t>einzuräumen</a:t>
            </a:r>
            <a:endParaRPr lang="de-AT" sz="1600" dirty="0"/>
          </a:p>
          <a:p>
            <a:pPr>
              <a:spcAft>
                <a:spcPts val="0"/>
              </a:spcAft>
            </a:pPr>
            <a:r>
              <a:rPr lang="de-AT" b="1" dirty="0"/>
              <a:t>Aufgabenstellung </a:t>
            </a:r>
          </a:p>
          <a:p>
            <a:pPr lvl="1">
              <a:spcAft>
                <a:spcPts val="1200"/>
              </a:spcAft>
            </a:pPr>
            <a:r>
              <a:rPr lang="de-AT" sz="1600" dirty="0"/>
              <a:t>für die Aufgabenstellung der mündlichen </a:t>
            </a:r>
            <a:r>
              <a:rPr lang="de-AT" sz="1600" dirty="0" smtClean="0"/>
              <a:t>Prüfungen </a:t>
            </a:r>
            <a:r>
              <a:rPr lang="de-AT" sz="1600" dirty="0"/>
              <a:t>gibt es keine Vorgaben</a:t>
            </a:r>
          </a:p>
          <a:p>
            <a:pPr>
              <a:spcAft>
                <a:spcPts val="0"/>
              </a:spcAft>
            </a:pPr>
            <a:r>
              <a:rPr lang="de-AT" b="1" dirty="0"/>
              <a:t>Rechte des Vorsitzenden  </a:t>
            </a:r>
          </a:p>
          <a:p>
            <a:pPr lvl="1">
              <a:spcAft>
                <a:spcPts val="600"/>
              </a:spcAft>
            </a:pPr>
            <a:r>
              <a:rPr lang="de-AT" sz="1600" dirty="0"/>
              <a:t>der Vorsitzende ist berechtigt, sich an den mündlichen Prüfungen im Zusammenhang mit den vom Prüfer gestellten Fragen zu beteiligen und die Dauer der Prüfung festzulegen</a:t>
            </a:r>
          </a:p>
          <a:p>
            <a:pPr lvl="1">
              <a:spcAft>
                <a:spcPts val="600"/>
              </a:spcAft>
            </a:pPr>
            <a:r>
              <a:rPr lang="de-AT" sz="1600" dirty="0"/>
              <a:t>er darf aber keine neuen Fragen </a:t>
            </a:r>
            <a:r>
              <a:rPr lang="de-AT" sz="1600" dirty="0" smtClean="0"/>
              <a:t>stellen</a:t>
            </a:r>
            <a:endParaRPr lang="de-AT" sz="1600" dirty="0"/>
          </a:p>
          <a:p>
            <a:pPr lvl="1">
              <a:spcAft>
                <a:spcPts val="1200"/>
              </a:spcAft>
            </a:pPr>
            <a:endParaRPr lang="de-AT" dirty="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33</a:t>
            </a:fld>
            <a:endParaRPr lang="de-AT" dirty="0"/>
          </a:p>
        </p:txBody>
      </p:sp>
    </p:spTree>
    <p:extLst>
      <p:ext uri="{BB962C8B-B14F-4D97-AF65-F5344CB8AC3E}">
        <p14:creationId xmlns:p14="http://schemas.microsoft.com/office/powerpoint/2010/main" val="7531227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Beurteilung der </a:t>
            </a:r>
            <a:r>
              <a:rPr lang="de-AT" dirty="0" err="1" smtClean="0"/>
              <a:t>Externistenprüfung</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1200"/>
              </a:spcAft>
            </a:pPr>
            <a:r>
              <a:rPr lang="de-AT" b="1" dirty="0" smtClean="0"/>
              <a:t>Leistungsbeurteilung (§ 15 Abs. 1 VO-EXTERN): </a:t>
            </a:r>
            <a:r>
              <a:rPr lang="de-AT" dirty="0" smtClean="0"/>
              <a:t>Grundlage für die Leistungsbeurteilung sind die vom Prüfungskandidaten </a:t>
            </a:r>
          </a:p>
          <a:p>
            <a:pPr lvl="1">
              <a:spcAft>
                <a:spcPts val="600"/>
              </a:spcAft>
            </a:pPr>
            <a:r>
              <a:rPr lang="de-AT" sz="1600" dirty="0" smtClean="0"/>
              <a:t>bei </a:t>
            </a:r>
            <a:r>
              <a:rPr lang="de-AT" sz="1600" dirty="0"/>
              <a:t>der Lösung der Aufgabe erwiesene Kenntnis des Prüfungsgebietes</a:t>
            </a:r>
          </a:p>
          <a:p>
            <a:pPr lvl="1">
              <a:spcAft>
                <a:spcPts val="600"/>
              </a:spcAft>
            </a:pPr>
            <a:r>
              <a:rPr lang="de-AT" sz="1600" dirty="0" smtClean="0"/>
              <a:t>seine </a:t>
            </a:r>
            <a:r>
              <a:rPr lang="de-AT" sz="1600" dirty="0"/>
              <a:t>Einsicht in die Zusammenhänge zwischen verschiedenen Sachgebieten </a:t>
            </a:r>
            <a:r>
              <a:rPr lang="de-AT" sz="1600" dirty="0" smtClean="0"/>
              <a:t>sowie</a:t>
            </a:r>
            <a:endParaRPr lang="de-AT" sz="1600" dirty="0"/>
          </a:p>
          <a:p>
            <a:pPr lvl="1">
              <a:spcAft>
                <a:spcPts val="600"/>
              </a:spcAft>
            </a:pPr>
            <a:r>
              <a:rPr lang="de-AT" sz="1600" dirty="0" smtClean="0"/>
              <a:t>seine </a:t>
            </a:r>
            <a:r>
              <a:rPr lang="de-AT" sz="1600" dirty="0"/>
              <a:t>Eigenständigkeit im Denken und in der Anwendung des Lehrstoffes</a:t>
            </a:r>
          </a:p>
          <a:p>
            <a:pPr>
              <a:spcAft>
                <a:spcPts val="1200"/>
              </a:spcAft>
            </a:pPr>
            <a:endParaRPr lang="de-AT" dirty="0"/>
          </a:p>
          <a:p>
            <a:pPr>
              <a:spcAft>
                <a:spcPts val="1200"/>
              </a:spcAft>
            </a:pPr>
            <a:r>
              <a:rPr lang="de-AT" dirty="0" smtClean="0"/>
              <a:t>im </a:t>
            </a:r>
            <a:r>
              <a:rPr lang="de-AT" dirty="0"/>
              <a:t>Übrigen finden die Bestimmungen des § 11 Abs</a:t>
            </a:r>
            <a:r>
              <a:rPr lang="de-AT" dirty="0" smtClean="0"/>
              <a:t>. 2</a:t>
            </a:r>
            <a:r>
              <a:rPr lang="de-AT" dirty="0"/>
              <a:t>, 5 bis 7, 9 und 10 erster Satz sowie die §§ 12 bis 16 der Leistungsbeurteilungsverordnung </a:t>
            </a:r>
            <a:r>
              <a:rPr lang="de-AT" dirty="0" smtClean="0"/>
              <a:t>Anwendung</a:t>
            </a:r>
            <a:endParaRPr lang="de-AT" dirty="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34</a:t>
            </a:fld>
            <a:endParaRPr lang="de-AT" dirty="0"/>
          </a:p>
        </p:txBody>
      </p:sp>
    </p:spTree>
    <p:extLst>
      <p:ext uri="{BB962C8B-B14F-4D97-AF65-F5344CB8AC3E}">
        <p14:creationId xmlns:p14="http://schemas.microsoft.com/office/powerpoint/2010/main" val="2911393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Beschlussfähigkeit der </a:t>
            </a:r>
            <a:r>
              <a:rPr lang="de-AT" dirty="0" smtClean="0"/>
              <a:t>Prüfungskommission</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1200"/>
              </a:spcAft>
            </a:pPr>
            <a:r>
              <a:rPr lang="de-AT" dirty="0"/>
              <a:t>f</a:t>
            </a:r>
            <a:r>
              <a:rPr lang="de-AT" dirty="0" smtClean="0"/>
              <a:t>ür </a:t>
            </a:r>
            <a:r>
              <a:rPr lang="de-AT" dirty="0"/>
              <a:t>einen Beschluss der Prüfungskommission ist </a:t>
            </a:r>
            <a:r>
              <a:rPr lang="de-AT" dirty="0" smtClean="0"/>
              <a:t>die </a:t>
            </a:r>
            <a:r>
              <a:rPr lang="de-AT" dirty="0"/>
              <a:t>Anwesenheit des Vorsitzenden und mindestens zwei Dritteln der weiteren Mitglieder sowie die unbedingte Mehrheit der von den Mitgliedern abgegebenen Stimmen </a:t>
            </a:r>
            <a:r>
              <a:rPr lang="de-AT" dirty="0" smtClean="0"/>
              <a:t>erforderlich; der </a:t>
            </a:r>
            <a:r>
              <a:rPr lang="de-AT" dirty="0"/>
              <a:t>Vorsitzende stimmt nur mit, wenn </a:t>
            </a:r>
            <a:r>
              <a:rPr lang="de-AT" dirty="0" smtClean="0"/>
              <a:t>außer </a:t>
            </a:r>
            <a:r>
              <a:rPr lang="de-AT" dirty="0"/>
              <a:t>ihm nur ein Prüfer der Prüfungskommission </a:t>
            </a:r>
            <a:r>
              <a:rPr lang="de-AT" dirty="0" smtClean="0"/>
              <a:t>angehört; Stimmenthaltungen </a:t>
            </a:r>
            <a:r>
              <a:rPr lang="de-AT" dirty="0"/>
              <a:t>sind </a:t>
            </a:r>
            <a:r>
              <a:rPr lang="de-AT" dirty="0" smtClean="0"/>
              <a:t>unzulässig (§ </a:t>
            </a:r>
            <a:r>
              <a:rPr lang="de-AT" dirty="0"/>
              <a:t>15 Abs. 4 </a:t>
            </a:r>
            <a:r>
              <a:rPr lang="de-AT" dirty="0" smtClean="0"/>
              <a:t>ExtVO)</a:t>
            </a:r>
            <a:endParaRPr lang="de-AT" dirty="0"/>
          </a:p>
          <a:p>
            <a:pPr>
              <a:spcAft>
                <a:spcPts val="1200"/>
              </a:spcAft>
            </a:pPr>
            <a:r>
              <a:rPr lang="de-AT" dirty="0"/>
              <a:t>d</a:t>
            </a:r>
            <a:r>
              <a:rPr lang="de-AT" dirty="0" smtClean="0"/>
              <a:t>ie </a:t>
            </a:r>
            <a:r>
              <a:rPr lang="de-AT" dirty="0"/>
              <a:t>Beurteilungen hat die Prüfungskommission in </a:t>
            </a:r>
            <a:r>
              <a:rPr lang="de-AT" dirty="0" smtClean="0"/>
              <a:t>nichtöffentlichen </a:t>
            </a:r>
            <a:r>
              <a:rPr lang="de-AT" dirty="0"/>
              <a:t>Sitzungen </a:t>
            </a:r>
            <a:r>
              <a:rPr lang="de-AT" dirty="0" smtClean="0"/>
              <a:t>vorzunehmen</a:t>
            </a:r>
            <a:r>
              <a:rPr lang="de-AT" dirty="0"/>
              <a:t> </a:t>
            </a:r>
            <a:r>
              <a:rPr lang="de-AT" dirty="0" smtClean="0"/>
              <a:t>(§ </a:t>
            </a:r>
            <a:r>
              <a:rPr lang="de-AT" dirty="0"/>
              <a:t>15 Abs</a:t>
            </a:r>
            <a:r>
              <a:rPr lang="de-AT" dirty="0" smtClean="0"/>
              <a:t>. 3 </a:t>
            </a:r>
            <a:r>
              <a:rPr lang="de-AT" dirty="0"/>
              <a:t>ExtVO)</a:t>
            </a:r>
          </a:p>
          <a:p>
            <a:pPr>
              <a:spcAft>
                <a:spcPts val="1200"/>
              </a:spcAft>
            </a:pPr>
            <a:endParaRPr lang="de-AT" dirty="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35</a:t>
            </a:fld>
            <a:endParaRPr lang="de-AT" dirty="0"/>
          </a:p>
        </p:txBody>
      </p:sp>
    </p:spTree>
    <p:extLst>
      <p:ext uri="{BB962C8B-B14F-4D97-AF65-F5344CB8AC3E}">
        <p14:creationId xmlns:p14="http://schemas.microsoft.com/office/powerpoint/2010/main" val="8190793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1266450"/>
            <a:ext cx="5389200" cy="2603023"/>
          </a:xfrm>
        </p:spPr>
        <p:txBody>
          <a:bodyPr/>
          <a:lstStyle/>
          <a:p>
            <a:r>
              <a:rPr lang="de-AT" dirty="0" smtClean="0"/>
              <a:t/>
            </a:r>
            <a:br>
              <a:rPr lang="de-AT" dirty="0" smtClean="0"/>
            </a:br>
            <a:r>
              <a:rPr lang="de-AT" dirty="0"/>
              <a:t/>
            </a:r>
            <a:br>
              <a:rPr lang="de-AT" dirty="0"/>
            </a:br>
            <a:r>
              <a:rPr lang="de-AT" b="1" dirty="0" smtClean="0"/>
              <a:t>4. </a:t>
            </a:r>
            <a:r>
              <a:rPr lang="de-AT" b="1" dirty="0" err="1" smtClean="0"/>
              <a:t>Externistenprüfungszeugnis</a:t>
            </a:r>
            <a:endParaRPr lang="de-DE" b="1" dirty="0"/>
          </a:p>
        </p:txBody>
      </p:sp>
      <p:sp>
        <p:nvSpPr>
          <p:cNvPr id="2" name="Textplatzhalter 1"/>
          <p:cNvSpPr>
            <a:spLocks noGrp="1"/>
          </p:cNvSpPr>
          <p:nvPr>
            <p:ph type="body" sz="quarter" idx="10"/>
          </p:nvPr>
        </p:nvSpPr>
        <p:spPr/>
        <p:txBody>
          <a:bodyPr/>
          <a:lstStyle/>
          <a:p>
            <a:endParaRPr lang="de-AT"/>
          </a:p>
        </p:txBody>
      </p:sp>
    </p:spTree>
    <p:extLst>
      <p:ext uri="{BB962C8B-B14F-4D97-AF65-F5344CB8AC3E}">
        <p14:creationId xmlns:p14="http://schemas.microsoft.com/office/powerpoint/2010/main" val="18600587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Externistenprüfungszeugnis</a:t>
            </a:r>
            <a:r>
              <a:rPr lang="de-AT" dirty="0" smtClean="0"/>
              <a:t> I</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DE" dirty="0" smtClean="0"/>
              <a:t>das </a:t>
            </a:r>
            <a:r>
              <a:rPr lang="de-DE" dirty="0" err="1"/>
              <a:t>Externistenprüfungszeugnis</a:t>
            </a:r>
            <a:r>
              <a:rPr lang="de-DE" dirty="0"/>
              <a:t> ist </a:t>
            </a:r>
            <a:r>
              <a:rPr lang="de-DE" b="1" dirty="0"/>
              <a:t>gemäß Anlage 3 der </a:t>
            </a:r>
            <a:r>
              <a:rPr lang="de-DE" b="1" dirty="0" err="1" smtClean="0"/>
              <a:t>Externistenprüfungsverordnung</a:t>
            </a:r>
            <a:r>
              <a:rPr lang="de-DE" b="1" dirty="0" smtClean="0"/>
              <a:t> </a:t>
            </a:r>
            <a:r>
              <a:rPr lang="de-DE" b="1" dirty="0"/>
              <a:t>auszustellen </a:t>
            </a:r>
            <a:r>
              <a:rPr lang="de-DE" dirty="0"/>
              <a:t>(</a:t>
            </a:r>
            <a:r>
              <a:rPr lang="de-DE" dirty="0" err="1"/>
              <a:t>Externistenprüfungszeugnis</a:t>
            </a:r>
            <a:r>
              <a:rPr lang="de-DE" dirty="0"/>
              <a:t> über einzelne Schulstufen</a:t>
            </a:r>
            <a:r>
              <a:rPr lang="de-DE" dirty="0" smtClean="0"/>
              <a:t>)</a:t>
            </a:r>
            <a:endParaRPr lang="de-AT" dirty="0"/>
          </a:p>
          <a:p>
            <a:r>
              <a:rPr lang="de-DE" b="1" dirty="0" smtClean="0"/>
              <a:t>Zeugnisinhalt-Gesamtbeurteilung</a:t>
            </a:r>
            <a:r>
              <a:rPr lang="de-AT" dirty="0" smtClean="0"/>
              <a:t>: d</a:t>
            </a:r>
            <a:r>
              <a:rPr lang="de-DE" dirty="0" err="1" smtClean="0"/>
              <a:t>as</a:t>
            </a:r>
            <a:r>
              <a:rPr lang="de-DE" dirty="0" smtClean="0"/>
              <a:t> </a:t>
            </a:r>
            <a:r>
              <a:rPr lang="de-DE" dirty="0" err="1"/>
              <a:t>Externistenprüfungszeugnis</a:t>
            </a:r>
            <a:r>
              <a:rPr lang="de-DE" dirty="0"/>
              <a:t> hat zu enthalten (§ 20 Abs</a:t>
            </a:r>
            <a:r>
              <a:rPr lang="de-DE" dirty="0" smtClean="0"/>
              <a:t>. 1 </a:t>
            </a:r>
            <a:r>
              <a:rPr lang="de-DE" dirty="0" err="1"/>
              <a:t>ExtVO</a:t>
            </a:r>
            <a:r>
              <a:rPr lang="de-DE" dirty="0"/>
              <a:t>)</a:t>
            </a:r>
            <a:endParaRPr lang="de-AT" dirty="0"/>
          </a:p>
          <a:p>
            <a:pPr lvl="1">
              <a:spcAft>
                <a:spcPts val="0"/>
              </a:spcAft>
            </a:pPr>
            <a:r>
              <a:rPr lang="de-DE" sz="1600" dirty="0"/>
              <a:t>1. Standort der </a:t>
            </a:r>
            <a:r>
              <a:rPr lang="de-DE" sz="1600" dirty="0" err="1" smtClean="0"/>
              <a:t>Externistenprüfungskommission</a:t>
            </a:r>
            <a:endParaRPr lang="de-AT" sz="1600" dirty="0"/>
          </a:p>
          <a:p>
            <a:pPr lvl="1">
              <a:spcAft>
                <a:spcPts val="0"/>
              </a:spcAft>
            </a:pPr>
            <a:r>
              <a:rPr lang="de-DE" sz="1600" dirty="0"/>
              <a:t>2. Familien- und Vornamen sowie Geburtsdatum des </a:t>
            </a:r>
            <a:r>
              <a:rPr lang="de-DE" sz="1600" dirty="0" smtClean="0"/>
              <a:t>Prüfungskandidaten</a:t>
            </a:r>
            <a:endParaRPr lang="de-AT" sz="1600" dirty="0"/>
          </a:p>
          <a:p>
            <a:pPr lvl="1">
              <a:spcAft>
                <a:spcPts val="0"/>
              </a:spcAft>
            </a:pPr>
            <a:r>
              <a:rPr lang="de-DE" sz="1600" dirty="0"/>
              <a:t>3. Prüfungsgebiet(e), Stufe sowie Schulart (Form, Fachrichtung), bei Pflichtgegenständen mit Leistungsdifferenzierung das betreffende Leistungsniveau </a:t>
            </a:r>
            <a:endParaRPr lang="de-AT" sz="1600" dirty="0"/>
          </a:p>
          <a:p>
            <a:pPr lvl="1">
              <a:spcAft>
                <a:spcPts val="0"/>
              </a:spcAft>
            </a:pPr>
            <a:r>
              <a:rPr lang="de-DE" sz="1600" dirty="0"/>
              <a:t>4. Beurteilung der einzelnen Prüfungsgebiete und </a:t>
            </a:r>
            <a:r>
              <a:rPr lang="de-DE" sz="1600" dirty="0" smtClean="0"/>
              <a:t>Gesamtbeurteilung</a:t>
            </a:r>
            <a:endParaRPr lang="de-AT" sz="1600" dirty="0"/>
          </a:p>
          <a:p>
            <a:pPr lvl="1">
              <a:spcAft>
                <a:spcPts val="0"/>
              </a:spcAft>
            </a:pPr>
            <a:r>
              <a:rPr lang="de-DE" sz="1600" dirty="0"/>
              <a:t>(….)</a:t>
            </a:r>
            <a:endParaRPr lang="de-AT" sz="1600" dirty="0"/>
          </a:p>
          <a:p>
            <a:pPr lvl="1">
              <a:spcAft>
                <a:spcPts val="0"/>
              </a:spcAft>
            </a:pPr>
            <a:r>
              <a:rPr lang="de-DE" sz="1600" dirty="0"/>
              <a:t>8. Ort und Datum der Ausstellung, Unterschrift des Vorsitzenden, Rundsiegel der </a:t>
            </a:r>
            <a:r>
              <a:rPr lang="de-DE" sz="1600" dirty="0" smtClean="0"/>
              <a:t>Schule</a:t>
            </a:r>
            <a:endParaRPr lang="de-AT" sz="1600" dirty="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37</a:t>
            </a:fld>
            <a:endParaRPr lang="de-AT" dirty="0"/>
          </a:p>
        </p:txBody>
      </p:sp>
    </p:spTree>
    <p:extLst>
      <p:ext uri="{BB962C8B-B14F-4D97-AF65-F5344CB8AC3E}">
        <p14:creationId xmlns:p14="http://schemas.microsoft.com/office/powerpoint/2010/main" val="23084106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Externistenprüfungszeugnis</a:t>
            </a:r>
            <a:r>
              <a:rPr lang="de-AT" dirty="0" smtClean="0"/>
              <a:t> II</a:t>
            </a:r>
            <a:endParaRPr lang="de-DE" dirty="0"/>
          </a:p>
        </p:txBody>
      </p:sp>
      <p:sp>
        <p:nvSpPr>
          <p:cNvPr id="3" name="Textplatzhalter 2"/>
          <p:cNvSpPr>
            <a:spLocks noGrp="1"/>
          </p:cNvSpPr>
          <p:nvPr>
            <p:ph type="body" sz="quarter" idx="13"/>
          </p:nvPr>
        </p:nvSpPr>
        <p:spPr>
          <a:xfrm>
            <a:off x="539750" y="2077200"/>
            <a:ext cx="8441518" cy="3922713"/>
          </a:xfrm>
        </p:spPr>
        <p:txBody>
          <a:bodyPr/>
          <a:lstStyle/>
          <a:p>
            <a:pPr>
              <a:spcAft>
                <a:spcPts val="600"/>
              </a:spcAft>
            </a:pPr>
            <a:r>
              <a:rPr lang="de-AT" dirty="0"/>
              <a:t>Folgende Gesamtbeurteilungen sind in das </a:t>
            </a:r>
            <a:r>
              <a:rPr lang="de-AT" dirty="0" err="1"/>
              <a:t>Externistenprüfungszeugnis</a:t>
            </a:r>
            <a:r>
              <a:rPr lang="de-AT" dirty="0"/>
              <a:t> über einzelne Schulstufen einer Schulart aufzunehmen (§ 20 Abs</a:t>
            </a:r>
            <a:r>
              <a:rPr lang="de-AT" dirty="0" smtClean="0"/>
              <a:t>. 5 </a:t>
            </a:r>
            <a:r>
              <a:rPr lang="de-AT" dirty="0"/>
              <a:t>Z</a:t>
            </a:r>
            <a:r>
              <a:rPr lang="de-AT" dirty="0" smtClean="0"/>
              <a:t>. 2 VO-EXTERN)</a:t>
            </a:r>
            <a:endParaRPr lang="de-AT" dirty="0"/>
          </a:p>
          <a:p>
            <a:pPr lvl="1">
              <a:spcAft>
                <a:spcPts val="600"/>
              </a:spcAft>
            </a:pPr>
            <a:r>
              <a:rPr lang="de-AT" sz="1600" dirty="0" smtClean="0"/>
              <a:t>„mit </a:t>
            </a:r>
            <a:r>
              <a:rPr lang="de-AT" sz="1600" dirty="0"/>
              <a:t>ausgezeichnetem Erfolg bestanden” (§ 22 Abs. 2 </a:t>
            </a:r>
            <a:r>
              <a:rPr lang="de-AT" sz="1600" dirty="0" err="1"/>
              <a:t>lit</a:t>
            </a:r>
            <a:r>
              <a:rPr lang="de-AT" sz="1600" dirty="0"/>
              <a:t>. g bzw. § 22a Abs. 2 </a:t>
            </a:r>
            <a:r>
              <a:rPr lang="de-AT" sz="1600" dirty="0" smtClean="0"/>
              <a:t>Z. </a:t>
            </a:r>
            <a:r>
              <a:rPr lang="de-AT" sz="1600" dirty="0"/>
              <a:t>8 </a:t>
            </a:r>
            <a:r>
              <a:rPr lang="de-AT" sz="1600" dirty="0" err="1" smtClean="0"/>
              <a:t>SchUG</a:t>
            </a:r>
            <a:r>
              <a:rPr lang="de-AT" sz="1600" dirty="0" smtClean="0"/>
              <a:t> </a:t>
            </a:r>
            <a:r>
              <a:rPr lang="de-AT" sz="1600" dirty="0"/>
              <a:t>sind anzuwenden</a:t>
            </a:r>
            <a:r>
              <a:rPr lang="de-AT" sz="1600" dirty="0" smtClean="0"/>
              <a:t>)</a:t>
            </a:r>
            <a:endParaRPr lang="de-AT" sz="1600" dirty="0"/>
          </a:p>
          <a:p>
            <a:pPr lvl="1">
              <a:spcAft>
                <a:spcPts val="600"/>
              </a:spcAft>
            </a:pPr>
            <a:r>
              <a:rPr lang="de-AT" sz="1600" dirty="0" smtClean="0"/>
              <a:t>„mit </a:t>
            </a:r>
            <a:r>
              <a:rPr lang="de-AT" sz="1600" dirty="0"/>
              <a:t>gutem Erfolg bestanden” (§ 22 Abs. 2 </a:t>
            </a:r>
            <a:r>
              <a:rPr lang="de-AT" sz="1600" dirty="0" err="1"/>
              <a:t>lit</a:t>
            </a:r>
            <a:r>
              <a:rPr lang="de-AT" sz="1600" dirty="0"/>
              <a:t>. h bzw. § 22a Abs. 2 Z 9 </a:t>
            </a:r>
            <a:r>
              <a:rPr lang="de-AT" sz="1600" dirty="0" err="1" smtClean="0"/>
              <a:t>SchUG</a:t>
            </a:r>
            <a:r>
              <a:rPr lang="de-AT" sz="1600" dirty="0" smtClean="0"/>
              <a:t> </a:t>
            </a:r>
            <a:r>
              <a:rPr lang="de-AT" sz="1600" dirty="0"/>
              <a:t>sind anzuwenden</a:t>
            </a:r>
            <a:r>
              <a:rPr lang="de-AT" sz="1600" dirty="0" smtClean="0"/>
              <a:t>)</a:t>
            </a:r>
            <a:endParaRPr lang="de-AT" sz="1600" dirty="0"/>
          </a:p>
          <a:p>
            <a:pPr lvl="1">
              <a:spcAft>
                <a:spcPts val="600"/>
              </a:spcAft>
            </a:pPr>
            <a:r>
              <a:rPr lang="de-AT" sz="1600" dirty="0" smtClean="0"/>
              <a:t>„bestanden</a:t>
            </a:r>
            <a:r>
              <a:rPr lang="de-AT" sz="1600" dirty="0"/>
              <a:t>”, wenn keine Beurteilung über den Lehrstoff von Pflichtgegenständen mit „Nicht genügend” erfolgt und die </a:t>
            </a:r>
            <a:r>
              <a:rPr lang="de-AT" sz="1600" dirty="0" smtClean="0"/>
              <a:t>zuvor genannten Voraussetzungen nicht </a:t>
            </a:r>
            <a:r>
              <a:rPr lang="de-AT" sz="1600" dirty="0"/>
              <a:t>gegeben </a:t>
            </a:r>
            <a:r>
              <a:rPr lang="de-AT" sz="1600" dirty="0" smtClean="0"/>
              <a:t>sind</a:t>
            </a:r>
          </a:p>
          <a:p>
            <a:pPr lvl="1">
              <a:spcAft>
                <a:spcPts val="600"/>
              </a:spcAft>
            </a:pPr>
            <a:r>
              <a:rPr lang="de-AT" sz="1600" dirty="0" smtClean="0"/>
              <a:t>„nicht </a:t>
            </a:r>
            <a:r>
              <a:rPr lang="de-AT" sz="1600" dirty="0"/>
              <a:t>bestanden”, wenn Beurteilungen über den Lehrstoff von einem oder mehreren Pflichtgegenständen mit „Nicht genügend” </a:t>
            </a:r>
            <a:r>
              <a:rPr lang="de-AT" sz="1600" dirty="0" smtClean="0"/>
              <a:t>erfolgen</a:t>
            </a:r>
          </a:p>
          <a:p>
            <a:pPr>
              <a:spcBef>
                <a:spcPts val="600"/>
              </a:spcBef>
              <a:spcAft>
                <a:spcPts val="600"/>
              </a:spcAft>
            </a:pPr>
            <a:r>
              <a:rPr lang="de-AT" b="1" dirty="0"/>
              <a:t>Hinweis: </a:t>
            </a:r>
            <a:r>
              <a:rPr lang="de-AT" sz="1600" dirty="0"/>
              <a:t>In das </a:t>
            </a:r>
            <a:r>
              <a:rPr lang="de-AT" sz="1600" dirty="0" err="1"/>
              <a:t>Externistenprüfungszeugnis</a:t>
            </a:r>
            <a:r>
              <a:rPr lang="de-AT" sz="1600" dirty="0"/>
              <a:t> sind keine Vermerke über eine allfällige Aufstiegsberechtigung oder die Berechtigung zum Wiederholen einer Schulstufe </a:t>
            </a:r>
            <a:r>
              <a:rPr lang="de-AT" sz="1600" dirty="0" smtClean="0"/>
              <a:t>aufzunehmen </a:t>
            </a:r>
            <a:endParaRPr lang="de-AT" sz="1600" dirty="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38</a:t>
            </a:fld>
            <a:endParaRPr lang="de-AT" dirty="0"/>
          </a:p>
        </p:txBody>
      </p:sp>
    </p:spTree>
    <p:extLst>
      <p:ext uri="{BB962C8B-B14F-4D97-AF65-F5344CB8AC3E}">
        <p14:creationId xmlns:p14="http://schemas.microsoft.com/office/powerpoint/2010/main" val="26743225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Externistenprüfungszeugnis</a:t>
            </a:r>
            <a:r>
              <a:rPr lang="de-AT" dirty="0" smtClean="0"/>
              <a:t> III</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DE" dirty="0"/>
              <a:t>a</a:t>
            </a:r>
            <a:r>
              <a:rPr lang="de-DE" dirty="0" smtClean="0"/>
              <a:t>ls </a:t>
            </a:r>
            <a:r>
              <a:rPr lang="de-DE" dirty="0"/>
              <a:t>Standort der </a:t>
            </a:r>
            <a:r>
              <a:rPr lang="de-DE" dirty="0" err="1"/>
              <a:t>Externistenprüfungskommission</a:t>
            </a:r>
            <a:r>
              <a:rPr lang="de-DE" dirty="0"/>
              <a:t> ist die Bezeichnung der Schule anzugeben, bei Privatschulen mit Öffentlichkeitsrecht ist überdies ein Hinweis auf die Verleihung dieses Rechtes aufzunehmen (§ 20 Abs</a:t>
            </a:r>
            <a:r>
              <a:rPr lang="de-DE" dirty="0" smtClean="0"/>
              <a:t>. 2 VO-EXTERN)</a:t>
            </a:r>
            <a:endParaRPr lang="de-AT" dirty="0"/>
          </a:p>
          <a:p>
            <a:r>
              <a:rPr lang="de-DE" dirty="0"/>
              <a:t>b</a:t>
            </a:r>
            <a:r>
              <a:rPr lang="de-DE" dirty="0" smtClean="0"/>
              <a:t>ei </a:t>
            </a:r>
            <a:r>
              <a:rPr lang="de-DE" dirty="0"/>
              <a:t>den Prüfungsgebieten sind die betreffenden Unterrichtsgegenstände </a:t>
            </a:r>
            <a:r>
              <a:rPr lang="de-DE" b="1" dirty="0"/>
              <a:t>entsprechend der Bezeichnung im </a:t>
            </a:r>
            <a:r>
              <a:rPr lang="de-DE" b="1" dirty="0" smtClean="0"/>
              <a:t>Lehrplan anzuführen</a:t>
            </a:r>
          </a:p>
          <a:p>
            <a:r>
              <a:rPr lang="de-DE" dirty="0"/>
              <a:t>b</a:t>
            </a:r>
            <a:r>
              <a:rPr lang="de-DE" dirty="0" smtClean="0"/>
              <a:t>ei </a:t>
            </a:r>
            <a:r>
              <a:rPr lang="de-DE" dirty="0" err="1"/>
              <a:t>Externistenprüfungen</a:t>
            </a:r>
            <a:r>
              <a:rPr lang="de-DE" dirty="0"/>
              <a:t> über den Unterrichtsgegenstand Religion ist die betreffende Religion anzugeben (§ 20 Abs</a:t>
            </a:r>
            <a:r>
              <a:rPr lang="de-DE" dirty="0" smtClean="0"/>
              <a:t>. 3 VO-EXTERN)</a:t>
            </a:r>
            <a:endParaRPr lang="de-AT" dirty="0"/>
          </a:p>
          <a:p>
            <a:r>
              <a:rPr lang="de-DE" dirty="0"/>
              <a:t>d</a:t>
            </a:r>
            <a:r>
              <a:rPr lang="de-DE" dirty="0" smtClean="0"/>
              <a:t>ie </a:t>
            </a:r>
            <a:r>
              <a:rPr lang="de-DE" dirty="0"/>
              <a:t>Beurteilung der Leistungen ist in Worten zu </a:t>
            </a:r>
            <a:r>
              <a:rPr lang="de-DE" dirty="0" smtClean="0"/>
              <a:t>schreiben</a:t>
            </a:r>
            <a:endParaRPr lang="de-AT" dirty="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39</a:t>
            </a:fld>
            <a:endParaRPr lang="de-AT" dirty="0"/>
          </a:p>
        </p:txBody>
      </p:sp>
    </p:spTree>
    <p:extLst>
      <p:ext uri="{BB962C8B-B14F-4D97-AF65-F5344CB8AC3E}">
        <p14:creationId xmlns:p14="http://schemas.microsoft.com/office/powerpoint/2010/main" val="3645751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Rechtsgrundlagen</a:t>
            </a:r>
            <a:endParaRPr lang="de-DE" dirty="0"/>
          </a:p>
        </p:txBody>
      </p:sp>
      <p:sp>
        <p:nvSpPr>
          <p:cNvPr id="3" name="Textplatzhalter 2"/>
          <p:cNvSpPr>
            <a:spLocks noGrp="1"/>
          </p:cNvSpPr>
          <p:nvPr>
            <p:ph type="body" sz="quarter" idx="13"/>
          </p:nvPr>
        </p:nvSpPr>
        <p:spPr/>
        <p:txBody>
          <a:bodyPr/>
          <a:lstStyle/>
          <a:p>
            <a:r>
              <a:rPr lang="de-AT" dirty="0"/>
              <a:t>§§ 42 Abs. </a:t>
            </a:r>
            <a:r>
              <a:rPr lang="de-AT" dirty="0" smtClean="0"/>
              <a:t>14 und Abs. 15, </a:t>
            </a:r>
            <a:r>
              <a:rPr lang="de-AT" dirty="0"/>
              <a:t>70 Abs</a:t>
            </a:r>
            <a:r>
              <a:rPr lang="de-AT" dirty="0" smtClean="0"/>
              <a:t>. 1 </a:t>
            </a:r>
            <a:r>
              <a:rPr lang="de-AT" dirty="0" err="1"/>
              <a:t>lit</a:t>
            </a:r>
            <a:r>
              <a:rPr lang="de-AT" dirty="0"/>
              <a:t>. i, 71 </a:t>
            </a:r>
            <a:r>
              <a:rPr lang="de-AT" dirty="0" smtClean="0"/>
              <a:t>Abs</a:t>
            </a:r>
            <a:r>
              <a:rPr lang="de-AT" dirty="0" smtClean="0"/>
              <a:t>. 1</a:t>
            </a:r>
            <a:r>
              <a:rPr lang="de-AT" dirty="0" smtClean="0"/>
              <a:t>, 71 Abs. 2 </a:t>
            </a:r>
            <a:r>
              <a:rPr lang="de-AT" dirty="0" err="1" smtClean="0"/>
              <a:t>lit</a:t>
            </a:r>
            <a:r>
              <a:rPr lang="de-AT" dirty="0" smtClean="0"/>
              <a:t>. f, Schulunterrichtsgesetz</a:t>
            </a:r>
            <a:r>
              <a:rPr lang="de-AT" dirty="0"/>
              <a:t>, BGBl. Nr. </a:t>
            </a:r>
            <a:r>
              <a:rPr lang="de-AT" dirty="0" smtClean="0"/>
              <a:t>472/1986, </a:t>
            </a:r>
            <a:r>
              <a:rPr lang="de-AT" dirty="0" err="1" smtClean="0"/>
              <a:t>idgF</a:t>
            </a:r>
            <a:r>
              <a:rPr lang="de-AT" dirty="0" smtClean="0"/>
              <a:t> (</a:t>
            </a:r>
            <a:r>
              <a:rPr lang="de-AT" dirty="0" err="1" smtClean="0"/>
              <a:t>SchUG</a:t>
            </a:r>
            <a:r>
              <a:rPr lang="de-AT" dirty="0" smtClean="0"/>
              <a:t>)</a:t>
            </a:r>
          </a:p>
          <a:p>
            <a:r>
              <a:rPr lang="de-AT" dirty="0" err="1" smtClean="0"/>
              <a:t>Externistenprüfungsverordnung</a:t>
            </a:r>
            <a:r>
              <a:rPr lang="de-DE" dirty="0" smtClean="0"/>
              <a:t>, BGBl. Nr. 362/1979, </a:t>
            </a:r>
            <a:r>
              <a:rPr lang="de-DE" dirty="0" err="1" smtClean="0"/>
              <a:t>idgF</a:t>
            </a:r>
            <a:r>
              <a:rPr lang="de-DE" dirty="0" smtClean="0"/>
              <a:t> (VO-EXTERN)</a:t>
            </a:r>
          </a:p>
          <a:p>
            <a:r>
              <a:rPr lang="de-AT" dirty="0" smtClean="0"/>
              <a:t>§§ </a:t>
            </a:r>
            <a:r>
              <a:rPr lang="de-AT" dirty="0"/>
              <a:t>11 </a:t>
            </a:r>
            <a:r>
              <a:rPr lang="de-AT" dirty="0" smtClean="0"/>
              <a:t>Abs. 2 bis 6 Schulpflichtgesetz</a:t>
            </a:r>
            <a:r>
              <a:rPr lang="de-AT" dirty="0"/>
              <a:t>, BGBl. Nr. </a:t>
            </a:r>
            <a:r>
              <a:rPr lang="de-AT" dirty="0" smtClean="0"/>
              <a:t>76/1985, </a:t>
            </a:r>
            <a:r>
              <a:rPr lang="de-AT" dirty="0" err="1" smtClean="0"/>
              <a:t>idgF</a:t>
            </a:r>
            <a:r>
              <a:rPr lang="de-AT" dirty="0" smtClean="0"/>
              <a:t> (</a:t>
            </a:r>
            <a:r>
              <a:rPr lang="de-AT" dirty="0" err="1" smtClean="0"/>
              <a:t>SchPflG</a:t>
            </a:r>
            <a:r>
              <a:rPr lang="de-AT" dirty="0" smtClean="0"/>
              <a:t>)</a:t>
            </a:r>
          </a:p>
        </p:txBody>
      </p:sp>
      <p:sp>
        <p:nvSpPr>
          <p:cNvPr id="5" name="Fußzeilenplatzhalter 4"/>
          <p:cNvSpPr>
            <a:spLocks noGrp="1"/>
          </p:cNvSpPr>
          <p:nvPr>
            <p:ph type="ftr" sz="quarter" idx="11"/>
          </p:nvPr>
        </p:nvSpPr>
        <p:spPr/>
        <p:txBody>
          <a:bodyPr/>
          <a:lstStyle/>
          <a:p>
            <a:r>
              <a:rPr lang="de-AT" dirty="0"/>
              <a:t>Rechtliche Bestimmungen </a:t>
            </a:r>
            <a:r>
              <a:rPr lang="de-AT" dirty="0" smtClean="0"/>
              <a:t>zur </a:t>
            </a:r>
            <a:r>
              <a:rPr lang="de-AT" dirty="0" err="1" smtClean="0"/>
              <a:t>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4</a:t>
            </a:fld>
            <a:endParaRPr lang="de-AT" dirty="0"/>
          </a:p>
        </p:txBody>
      </p:sp>
    </p:spTree>
    <p:extLst>
      <p:ext uri="{BB962C8B-B14F-4D97-AF65-F5344CB8AC3E}">
        <p14:creationId xmlns:p14="http://schemas.microsoft.com/office/powerpoint/2010/main" val="40170914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Externisten-</a:t>
            </a:r>
            <a:br>
              <a:rPr lang="de-AT" dirty="0" smtClean="0"/>
            </a:br>
            <a:r>
              <a:rPr lang="de-AT" dirty="0" err="1" smtClean="0"/>
              <a:t>prüfungszeugnis</a:t>
            </a:r>
            <a:r>
              <a:rPr lang="de-AT" dirty="0"/>
              <a:t/>
            </a:r>
            <a:br>
              <a:rPr lang="de-AT" dirty="0"/>
            </a:br>
            <a:r>
              <a:rPr lang="de-AT" sz="1400" dirty="0" smtClean="0">
                <a:solidFill>
                  <a:schemeClr val="tx1"/>
                </a:solidFill>
              </a:rPr>
              <a:t>lt. Anlage 3 ExtVO</a:t>
            </a:r>
            <a:endParaRPr lang="de-DE" sz="1400" dirty="0">
              <a:solidFill>
                <a:schemeClr val="tx1"/>
              </a:solidFill>
            </a:endParaRPr>
          </a:p>
        </p:txBody>
      </p:sp>
      <p:sp>
        <p:nvSpPr>
          <p:cNvPr id="6" name="Foliennummernplatzhalter 5"/>
          <p:cNvSpPr>
            <a:spLocks noGrp="1"/>
          </p:cNvSpPr>
          <p:nvPr>
            <p:ph type="sldNum" sz="quarter" idx="12"/>
          </p:nvPr>
        </p:nvSpPr>
        <p:spPr/>
        <p:txBody>
          <a:bodyPr/>
          <a:lstStyle/>
          <a:p>
            <a:fld id="{1206269C-C24E-4E80-9A4B-E7E19BB59A67}" type="slidenum">
              <a:rPr lang="de-AT" smtClean="0"/>
              <a:pPr/>
              <a:t>40</a:t>
            </a:fld>
            <a:endParaRPr lang="de-AT" dirty="0"/>
          </a:p>
        </p:txBody>
      </p:sp>
      <p:pic>
        <p:nvPicPr>
          <p:cNvPr id="4" name="Grafik 3"/>
          <p:cNvPicPr>
            <a:picLocks noChangeAspect="1"/>
          </p:cNvPicPr>
          <p:nvPr/>
        </p:nvPicPr>
        <p:blipFill>
          <a:blip r:embed="rId2"/>
          <a:stretch>
            <a:fillRect/>
          </a:stretch>
        </p:blipFill>
        <p:spPr>
          <a:xfrm>
            <a:off x="3179764" y="0"/>
            <a:ext cx="4600949" cy="6839724"/>
          </a:xfrm>
          <a:prstGeom prst="rect">
            <a:avLst/>
          </a:prstGeom>
        </p:spPr>
      </p:pic>
    </p:spTree>
    <p:extLst>
      <p:ext uri="{BB962C8B-B14F-4D97-AF65-F5344CB8AC3E}">
        <p14:creationId xmlns:p14="http://schemas.microsoft.com/office/powerpoint/2010/main" val="27579817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Gebühr </a:t>
            </a:r>
            <a:r>
              <a:rPr lang="de-AT" dirty="0" err="1" smtClean="0"/>
              <a:t>Externistenprüfungszeugnis</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AT" dirty="0"/>
              <a:t>Für das </a:t>
            </a:r>
            <a:r>
              <a:rPr lang="de-AT" dirty="0" err="1"/>
              <a:t>Externistenprüfungszeugnis</a:t>
            </a:r>
            <a:r>
              <a:rPr lang="de-AT" dirty="0"/>
              <a:t> ist gemäß § 14 </a:t>
            </a:r>
            <a:r>
              <a:rPr lang="de-AT" dirty="0" smtClean="0"/>
              <a:t>TP </a:t>
            </a:r>
            <a:r>
              <a:rPr lang="de-AT" dirty="0"/>
              <a:t>14 Abs. 2 Z. 4 letzter Halbsatz des Gebührengesetzes, BGBl. Nr. 267/1957 </a:t>
            </a:r>
            <a:r>
              <a:rPr lang="de-AT" dirty="0" err="1"/>
              <a:t>idgF</a:t>
            </a:r>
            <a:r>
              <a:rPr lang="de-AT" dirty="0"/>
              <a:t>, eine Gebühr von € 14,30 zu entrichten; von allen anderen Gebühren ist der/die Prüfungskandidatin gemäß § 26 </a:t>
            </a:r>
            <a:r>
              <a:rPr lang="de-AT" dirty="0" err="1" smtClean="0"/>
              <a:t>SchPflG</a:t>
            </a:r>
            <a:r>
              <a:rPr lang="de-AT" dirty="0" smtClean="0"/>
              <a:t> befreit</a:t>
            </a:r>
          </a:p>
          <a:p>
            <a:r>
              <a:rPr lang="de-AT" dirty="0" smtClean="0"/>
              <a:t>Die Gebühr ist auf das Konto des Finanzamtes für Gebühren, Verkehrssteuern und Glücksspiel einzuzahlen. </a:t>
            </a:r>
          </a:p>
          <a:p>
            <a:pPr marL="252000" lvl="1" indent="0">
              <a:buNone/>
            </a:pPr>
            <a:r>
              <a:rPr lang="de-DE" dirty="0" smtClean="0"/>
              <a:t>Bankverbindung: BAWAG P.S.K. </a:t>
            </a:r>
          </a:p>
          <a:p>
            <a:pPr marL="252000" lvl="1" indent="0">
              <a:buNone/>
            </a:pPr>
            <a:r>
              <a:rPr lang="de-DE" dirty="0" smtClean="0"/>
              <a:t>IBAN: AT56 0100 0000 0580 4713 </a:t>
            </a:r>
          </a:p>
          <a:p>
            <a:pPr marL="252000" lvl="1" indent="0">
              <a:buNone/>
            </a:pPr>
            <a:r>
              <a:rPr lang="de-DE" dirty="0" smtClean="0"/>
              <a:t>Verwendungszweck: Gebühr – Ausstellung eines </a:t>
            </a:r>
            <a:r>
              <a:rPr lang="de-DE" dirty="0" err="1" smtClean="0"/>
              <a:t>Externistenprüfungszeugnisses</a:t>
            </a:r>
            <a:endParaRPr lang="de-AT" dirty="0" smtClean="0"/>
          </a:p>
          <a:p>
            <a:r>
              <a:rPr lang="de-AT" dirty="0" smtClean="0"/>
              <a:t>das </a:t>
            </a:r>
            <a:r>
              <a:rPr lang="de-AT" dirty="0" err="1"/>
              <a:t>Externistenprüfungszeugnis</a:t>
            </a:r>
            <a:r>
              <a:rPr lang="de-AT" dirty="0"/>
              <a:t> darf erst nach Vorlage des Überweisungsbeleges über die Entrichtung der Stempelgebühren in Höhe von € </a:t>
            </a:r>
            <a:r>
              <a:rPr lang="de-AT" dirty="0" smtClean="0"/>
              <a:t>14,30 </a:t>
            </a:r>
            <a:r>
              <a:rPr lang="de-AT" dirty="0"/>
              <a:t>ausgehändigt </a:t>
            </a:r>
            <a:r>
              <a:rPr lang="de-AT" dirty="0" smtClean="0"/>
              <a:t>werden</a:t>
            </a:r>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41</a:t>
            </a:fld>
            <a:endParaRPr lang="de-AT" dirty="0"/>
          </a:p>
        </p:txBody>
      </p:sp>
    </p:spTree>
    <p:extLst>
      <p:ext uri="{BB962C8B-B14F-4D97-AF65-F5344CB8AC3E}">
        <p14:creationId xmlns:p14="http://schemas.microsoft.com/office/powerpoint/2010/main" val="2004881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1266450"/>
            <a:ext cx="5389200" cy="2603023"/>
          </a:xfrm>
        </p:spPr>
        <p:txBody>
          <a:bodyPr/>
          <a:lstStyle/>
          <a:p>
            <a:r>
              <a:rPr lang="de-AT" dirty="0" smtClean="0"/>
              <a:t/>
            </a:r>
            <a:br>
              <a:rPr lang="de-AT" dirty="0" smtClean="0"/>
            </a:br>
            <a:r>
              <a:rPr lang="de-AT" dirty="0"/>
              <a:t/>
            </a:r>
            <a:br>
              <a:rPr lang="de-AT" dirty="0"/>
            </a:br>
            <a:r>
              <a:rPr lang="de-AT" b="1" dirty="0" smtClean="0"/>
              <a:t>5. Sonstiges</a:t>
            </a:r>
            <a:endParaRPr lang="de-DE" b="1" dirty="0"/>
          </a:p>
        </p:txBody>
      </p:sp>
      <p:sp>
        <p:nvSpPr>
          <p:cNvPr id="2" name="Textplatzhalter 1"/>
          <p:cNvSpPr>
            <a:spLocks noGrp="1"/>
          </p:cNvSpPr>
          <p:nvPr>
            <p:ph type="body" sz="quarter" idx="10"/>
          </p:nvPr>
        </p:nvSpPr>
        <p:spPr/>
        <p:txBody>
          <a:bodyPr/>
          <a:lstStyle/>
          <a:p>
            <a:endParaRPr lang="de-AT"/>
          </a:p>
        </p:txBody>
      </p:sp>
    </p:spTree>
    <p:extLst>
      <p:ext uri="{BB962C8B-B14F-4D97-AF65-F5344CB8AC3E}">
        <p14:creationId xmlns:p14="http://schemas.microsoft.com/office/powerpoint/2010/main" val="21129330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Wiederholung der </a:t>
            </a:r>
            <a:r>
              <a:rPr lang="de-AT" dirty="0" err="1" smtClean="0"/>
              <a:t>Externistenprüfung</a:t>
            </a:r>
            <a:r>
              <a:rPr lang="de-AT" dirty="0" smtClean="0"/>
              <a:t> § 16 VO-EXTERN</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AT" dirty="0" smtClean="0"/>
              <a:t>Gem. </a:t>
            </a:r>
            <a:r>
              <a:rPr lang="de-AT" dirty="0"/>
              <a:t>§ 16 </a:t>
            </a:r>
            <a:r>
              <a:rPr lang="de-AT" dirty="0" smtClean="0"/>
              <a:t>VO-EXTERN </a:t>
            </a:r>
            <a:r>
              <a:rPr lang="de-AT" dirty="0"/>
              <a:t>ist eine Wiederholung einer nicht bestandenen </a:t>
            </a:r>
            <a:r>
              <a:rPr lang="de-AT" dirty="0" err="1"/>
              <a:t>Externistenprüfung</a:t>
            </a:r>
            <a:r>
              <a:rPr lang="de-AT" dirty="0"/>
              <a:t> frühestens nach zwei Monaten und spätestens nach vier Monaten </a:t>
            </a:r>
            <a:r>
              <a:rPr lang="de-AT" dirty="0" smtClean="0"/>
              <a:t>zulässig</a:t>
            </a:r>
          </a:p>
          <a:p>
            <a:pPr lvl="1"/>
            <a:r>
              <a:rPr lang="de-AT" dirty="0"/>
              <a:t>d</a:t>
            </a:r>
            <a:r>
              <a:rPr lang="de-AT" dirty="0" smtClean="0"/>
              <a:t>a </a:t>
            </a:r>
            <a:r>
              <a:rPr lang="de-AT" dirty="0"/>
              <a:t>der frühestmögliche Prüfungsantritt der 1. Juni ist, wäre eine Wiederholung frühestens am 1. August </a:t>
            </a:r>
            <a:r>
              <a:rPr lang="de-AT" dirty="0" smtClean="0"/>
              <a:t>möglich</a:t>
            </a:r>
          </a:p>
          <a:p>
            <a:pPr lvl="1"/>
            <a:r>
              <a:rPr lang="de-AT" dirty="0"/>
              <a:t>d</a:t>
            </a:r>
            <a:r>
              <a:rPr lang="de-AT" dirty="0" smtClean="0"/>
              <a:t>a </a:t>
            </a:r>
            <a:r>
              <a:rPr lang="de-AT" dirty="0"/>
              <a:t>die Prüfung zum Nachweis des zureichenden Erfolges jedoch spätestens bis zum Ende des Unterrichtsjahres, das ist der letzte Schultag vor Beginn der Hauptferien, abzulegen ist, </a:t>
            </a:r>
            <a:r>
              <a:rPr lang="de-AT" b="1" dirty="0"/>
              <a:t>ist eine Prüfungswiederholung </a:t>
            </a:r>
            <a:r>
              <a:rPr lang="de-AT" b="1" dirty="0" smtClean="0"/>
              <a:t>unzulässig</a:t>
            </a:r>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43</a:t>
            </a:fld>
            <a:endParaRPr lang="de-AT" dirty="0"/>
          </a:p>
        </p:txBody>
      </p:sp>
    </p:spTree>
    <p:extLst>
      <p:ext uri="{BB962C8B-B14F-4D97-AF65-F5344CB8AC3E}">
        <p14:creationId xmlns:p14="http://schemas.microsoft.com/office/powerpoint/2010/main" val="19794838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000" dirty="0"/>
              <a:t>Rechtsmittel gegen die </a:t>
            </a:r>
            <a:r>
              <a:rPr lang="de-AT" sz="2000" dirty="0" smtClean="0"/>
              <a:t>Entscheidung, dass die </a:t>
            </a:r>
            <a:r>
              <a:rPr lang="de-AT" sz="2000" dirty="0" err="1" smtClean="0"/>
              <a:t>Externistenprüfung</a:t>
            </a:r>
            <a:r>
              <a:rPr lang="de-AT" sz="2000" dirty="0" smtClean="0"/>
              <a:t> </a:t>
            </a:r>
            <a:br>
              <a:rPr lang="de-AT" sz="2000" dirty="0" smtClean="0"/>
            </a:br>
            <a:r>
              <a:rPr lang="de-AT" sz="2000" dirty="0" smtClean="0"/>
              <a:t>nicht bestanden worden ist – Widerspruch</a:t>
            </a:r>
            <a:br>
              <a:rPr lang="de-AT" sz="2000" dirty="0" smtClean="0"/>
            </a:br>
            <a:r>
              <a:rPr lang="de-AT" sz="2000" dirty="0"/>
              <a:t/>
            </a:r>
            <a:br>
              <a:rPr lang="de-AT" sz="2000" dirty="0"/>
            </a:br>
            <a:r>
              <a:rPr lang="de-AT" sz="2000" dirty="0" smtClean="0"/>
              <a:t/>
            </a:r>
            <a:br>
              <a:rPr lang="de-AT" sz="2000" dirty="0" smtClean="0"/>
            </a:br>
            <a:endParaRPr lang="de-AT" sz="2000" dirty="0"/>
          </a:p>
        </p:txBody>
      </p:sp>
      <p:sp>
        <p:nvSpPr>
          <p:cNvPr id="3" name="Textplatzhalter 2"/>
          <p:cNvSpPr>
            <a:spLocks noGrp="1"/>
          </p:cNvSpPr>
          <p:nvPr>
            <p:ph type="body" sz="quarter" idx="13"/>
          </p:nvPr>
        </p:nvSpPr>
        <p:spPr/>
        <p:txBody>
          <a:bodyPr/>
          <a:lstStyle/>
          <a:p>
            <a:pPr marL="0" indent="0">
              <a:buNone/>
            </a:pPr>
            <a:endParaRPr lang="de-AT" dirty="0" smtClean="0"/>
          </a:p>
          <a:p>
            <a:r>
              <a:rPr lang="de-AT" dirty="0" smtClean="0"/>
              <a:t>Gegen </a:t>
            </a:r>
            <a:r>
              <a:rPr lang="de-AT" dirty="0"/>
              <a:t>die </a:t>
            </a:r>
            <a:r>
              <a:rPr lang="de-AT" dirty="0" smtClean="0"/>
              <a:t>Entscheidung, dass die </a:t>
            </a:r>
            <a:r>
              <a:rPr lang="de-AT" dirty="0" err="1" smtClean="0"/>
              <a:t>Externistenprüfung</a:t>
            </a:r>
            <a:r>
              <a:rPr lang="de-AT" dirty="0" smtClean="0"/>
              <a:t> nicht bestanden worden ist, </a:t>
            </a:r>
            <a:r>
              <a:rPr lang="de-AT" dirty="0"/>
              <a:t>ist ein Widerspruch </a:t>
            </a:r>
            <a:r>
              <a:rPr lang="de-AT" dirty="0" smtClean="0"/>
              <a:t>an die zuständige Schulbehörde möglich</a:t>
            </a:r>
            <a:r>
              <a:rPr lang="de-AT" dirty="0"/>
              <a:t>, der innerhalb von fünf Tagen nach Zustellung der Entscheidung schriftlich </a:t>
            </a:r>
            <a:r>
              <a:rPr lang="de-AT" dirty="0" smtClean="0"/>
              <a:t>(in jeder technisch möglichen Form, nicht jedoch mit E-Mail) bei </a:t>
            </a:r>
            <a:r>
              <a:rPr lang="de-AT" dirty="0"/>
              <a:t>der </a:t>
            </a:r>
            <a:r>
              <a:rPr lang="de-AT" dirty="0" err="1"/>
              <a:t>Externistenprüfungskommisson</a:t>
            </a:r>
            <a:r>
              <a:rPr lang="de-AT" dirty="0"/>
              <a:t> (an der Schule) einzubringen ist (§ </a:t>
            </a:r>
            <a:r>
              <a:rPr lang="de-AT" dirty="0" smtClean="0"/>
              <a:t>71 </a:t>
            </a:r>
            <a:r>
              <a:rPr lang="de-AT" dirty="0"/>
              <a:t>Abs. </a:t>
            </a:r>
            <a:r>
              <a:rPr lang="de-AT" dirty="0" smtClean="0"/>
              <a:t>2 </a:t>
            </a:r>
            <a:r>
              <a:rPr lang="de-AT" dirty="0" err="1" smtClean="0"/>
              <a:t>lit</a:t>
            </a:r>
            <a:r>
              <a:rPr lang="de-AT" dirty="0" smtClean="0"/>
              <a:t>. f </a:t>
            </a:r>
            <a:r>
              <a:rPr lang="de-AT" dirty="0" err="1"/>
              <a:t>SchUG</a:t>
            </a:r>
            <a:r>
              <a:rPr lang="de-AT" dirty="0"/>
              <a:t>)</a:t>
            </a:r>
          </a:p>
          <a:p>
            <a:r>
              <a:rPr lang="de-AT" dirty="0"/>
              <a:t>Rechtsmittelfrist läuft ab dem der Zustellung folgenden Tag</a:t>
            </a:r>
          </a:p>
          <a:p>
            <a:r>
              <a:rPr lang="de-AT" dirty="0"/>
              <a:t>Fällt das Ende der fünftägigen Frist auf einen Samstag, Sonntag oder Feiertag endet die Frist am nächsten Werktag (24 Uhr), Tage des Postlaufes werden nicht miteingerechnet (§ 74 Abs. 4 und Abs. 5 </a:t>
            </a:r>
            <a:r>
              <a:rPr lang="de-AT" dirty="0" err="1"/>
              <a:t>SchUG</a:t>
            </a:r>
            <a:r>
              <a:rPr lang="de-AT" dirty="0"/>
              <a:t>) </a:t>
            </a:r>
          </a:p>
          <a:p>
            <a:pPr marL="0" indent="0">
              <a:buNone/>
            </a:pPr>
            <a:endParaRPr lang="de-AT" dirty="0"/>
          </a:p>
        </p:txBody>
      </p:sp>
      <p:sp>
        <p:nvSpPr>
          <p:cNvPr id="4" name="Fußzeilenplatzhalter 3"/>
          <p:cNvSpPr>
            <a:spLocks noGrp="1"/>
          </p:cNvSpPr>
          <p:nvPr>
            <p:ph type="ftr" sz="quarter" idx="11"/>
          </p:nvPr>
        </p:nvSpPr>
        <p:spPr/>
        <p:txBody>
          <a:bodyPr/>
          <a:lstStyle/>
          <a:p>
            <a:r>
              <a:rPr lang="de-AT" smtClean="0"/>
              <a:t>Rechtliche Bestimmungen zur Externistenprüfung</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44</a:t>
            </a:fld>
            <a:endParaRPr lang="de-AT" dirty="0"/>
          </a:p>
        </p:txBody>
      </p:sp>
    </p:spTree>
    <p:extLst>
      <p:ext uri="{BB962C8B-B14F-4D97-AF65-F5344CB8AC3E}">
        <p14:creationId xmlns:p14="http://schemas.microsoft.com/office/powerpoint/2010/main" val="41116088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000" dirty="0"/>
              <a:t>Verhinderung und Rücktritt des </a:t>
            </a:r>
            <a:r>
              <a:rPr lang="de-AT" sz="2000" dirty="0" smtClean="0"/>
              <a:t>Prüfungskandidaten § 17 VO-EXTERN</a:t>
            </a:r>
            <a:endParaRPr lang="de-DE" sz="2000" dirty="0"/>
          </a:p>
        </p:txBody>
      </p:sp>
      <p:sp>
        <p:nvSpPr>
          <p:cNvPr id="3" name="Textplatzhalter 2"/>
          <p:cNvSpPr>
            <a:spLocks noGrp="1"/>
          </p:cNvSpPr>
          <p:nvPr>
            <p:ph type="body" sz="quarter" idx="13"/>
          </p:nvPr>
        </p:nvSpPr>
        <p:spPr>
          <a:xfrm>
            <a:off x="539750" y="2077200"/>
            <a:ext cx="8441518" cy="3922713"/>
          </a:xfrm>
        </p:spPr>
        <p:txBody>
          <a:bodyPr/>
          <a:lstStyle/>
          <a:p>
            <a:r>
              <a:rPr lang="de-AT" dirty="0" smtClean="0"/>
              <a:t>Ist </a:t>
            </a:r>
            <a:r>
              <a:rPr lang="de-AT" dirty="0"/>
              <a:t>ein Prüfungskandidat an der Ablegung der </a:t>
            </a:r>
            <a:r>
              <a:rPr lang="de-AT" dirty="0" err="1"/>
              <a:t>Externistenprüfung</a:t>
            </a:r>
            <a:r>
              <a:rPr lang="de-AT" dirty="0"/>
              <a:t> oder aus Teilen derselben verhindert, hat er </a:t>
            </a:r>
            <a:r>
              <a:rPr lang="de-AT" dirty="0" smtClean="0"/>
              <a:t>gem.  § 17 VO-EXTERN die </a:t>
            </a:r>
            <a:r>
              <a:rPr lang="de-AT" dirty="0"/>
              <a:t>Verhinderung  nach Möglichkeit vor dem festgesetzten Prüfungstermin </a:t>
            </a:r>
            <a:r>
              <a:rPr lang="de-AT" dirty="0" smtClean="0"/>
              <a:t>bekanntzugeben; ein </a:t>
            </a:r>
            <a:r>
              <a:rPr lang="de-AT" dirty="0"/>
              <a:t>neuer Termin wird auf Ansuchen </a:t>
            </a:r>
            <a:r>
              <a:rPr lang="de-AT" dirty="0" smtClean="0"/>
              <a:t>zugeteilt (wenn dies organisatorisch möglich ist)</a:t>
            </a:r>
          </a:p>
          <a:p>
            <a:r>
              <a:rPr lang="de-AT" dirty="0" smtClean="0"/>
              <a:t>nach </a:t>
            </a:r>
            <a:r>
              <a:rPr lang="de-AT" dirty="0"/>
              <a:t>Entgegennahme der Aufgabenstellung ist ein Rücktritt nicht mehr </a:t>
            </a:r>
            <a:r>
              <a:rPr lang="de-AT" dirty="0" smtClean="0"/>
              <a:t>zulässig (die betr. Prüfung ist zu beurteilen)</a:t>
            </a:r>
          </a:p>
          <a:p>
            <a:r>
              <a:rPr lang="de-AT" dirty="0" smtClean="0"/>
              <a:t>Empfehlung: vor Ausgabe der Aufgabenstellung sind die Prüfungskandidaten darauf hinzuweisen, dass nach </a:t>
            </a:r>
            <a:r>
              <a:rPr lang="de-AT" dirty="0"/>
              <a:t>Entgegennahme der </a:t>
            </a:r>
            <a:r>
              <a:rPr lang="de-AT" dirty="0" smtClean="0"/>
              <a:t>Aufgabenstellung ein Rücktritt </a:t>
            </a:r>
            <a:r>
              <a:rPr lang="de-AT" dirty="0"/>
              <a:t>nicht mehr </a:t>
            </a:r>
            <a:r>
              <a:rPr lang="de-AT" dirty="0" smtClean="0"/>
              <a:t>zulässig ist!</a:t>
            </a:r>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45</a:t>
            </a:fld>
            <a:endParaRPr lang="de-AT" dirty="0"/>
          </a:p>
        </p:txBody>
      </p:sp>
    </p:spTree>
    <p:extLst>
      <p:ext uri="{BB962C8B-B14F-4D97-AF65-F5344CB8AC3E}">
        <p14:creationId xmlns:p14="http://schemas.microsoft.com/office/powerpoint/2010/main" val="38514281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200" dirty="0"/>
              <a:t>Sonderbestimmungen bei körperlicher </a:t>
            </a:r>
            <a:r>
              <a:rPr lang="de-AT" sz="2200" dirty="0" smtClean="0"/>
              <a:t>Behinderung § 18 VO-EXTERN</a:t>
            </a:r>
            <a:endParaRPr lang="de-AT" sz="2200" dirty="0"/>
          </a:p>
        </p:txBody>
      </p:sp>
      <p:sp>
        <p:nvSpPr>
          <p:cNvPr id="3" name="Textplatzhalter 2"/>
          <p:cNvSpPr>
            <a:spLocks noGrp="1"/>
          </p:cNvSpPr>
          <p:nvPr>
            <p:ph type="body" sz="quarter" idx="13"/>
          </p:nvPr>
        </p:nvSpPr>
        <p:spPr>
          <a:xfrm>
            <a:off x="539750" y="1940312"/>
            <a:ext cx="8441518" cy="4326673"/>
          </a:xfrm>
        </p:spPr>
        <p:txBody>
          <a:bodyPr/>
          <a:lstStyle/>
          <a:p>
            <a:pPr>
              <a:spcAft>
                <a:spcPts val="600"/>
              </a:spcAft>
            </a:pPr>
            <a:r>
              <a:rPr lang="de-AT" sz="1600" b="1" dirty="0"/>
              <a:t>w</a:t>
            </a:r>
            <a:r>
              <a:rPr lang="de-AT" sz="1600" b="1" dirty="0" smtClean="0"/>
              <a:t>enn </a:t>
            </a:r>
            <a:r>
              <a:rPr lang="de-AT" sz="1600" b="1" dirty="0"/>
              <a:t>ein Prüfungskandidat infolge einer schweren körperlichen </a:t>
            </a:r>
            <a:r>
              <a:rPr lang="de-AT" sz="1600" b="1" dirty="0" smtClean="0"/>
              <a:t>Behinderung</a:t>
            </a:r>
          </a:p>
          <a:p>
            <a:pPr lvl="1">
              <a:spcAft>
                <a:spcPts val="0"/>
              </a:spcAft>
            </a:pPr>
            <a:r>
              <a:rPr lang="de-AT" sz="1600" dirty="0" smtClean="0"/>
              <a:t>eine </a:t>
            </a:r>
            <a:r>
              <a:rPr lang="de-AT" sz="1600" dirty="0"/>
              <a:t>entsprechende Leistung nicht erbringen kann oder durch die Leistungsfeststellung gesundheitlich gefährdet ist, sind seine Leistungen entsprechend den Forderungen des Lehrplanes unter </a:t>
            </a:r>
            <a:r>
              <a:rPr lang="de-AT" sz="1600" dirty="0" err="1"/>
              <a:t>Bedachtnahme</a:t>
            </a:r>
            <a:r>
              <a:rPr lang="de-AT" sz="1600" dirty="0"/>
              <a:t> auf den wegen der körperlichen Behinderung bzw. auf die gesundheitliche Gefährdung erreichbaren Stand zu beurteilen, soweit die Bildungs- und Lehraufgabe des betreffenden Prüfungsgebietes grundsätzlich erreicht </a:t>
            </a:r>
            <a:r>
              <a:rPr lang="de-AT" sz="1600" dirty="0" smtClean="0"/>
              <a:t>wird</a:t>
            </a:r>
            <a:endParaRPr lang="de-AT" sz="1600" dirty="0"/>
          </a:p>
          <a:p>
            <a:pPr lvl="1">
              <a:spcAft>
                <a:spcPts val="0"/>
              </a:spcAft>
            </a:pPr>
            <a:r>
              <a:rPr lang="de-AT" sz="1600" dirty="0" smtClean="0"/>
              <a:t>die </a:t>
            </a:r>
            <a:r>
              <a:rPr lang="de-AT" sz="1600" dirty="0"/>
              <a:t>Klausurarbeit nicht in entsprechendem Ausmaß </a:t>
            </a:r>
            <a:r>
              <a:rPr lang="de-AT" sz="1600" dirty="0" smtClean="0"/>
              <a:t>durchführen kann, </a:t>
            </a:r>
            <a:r>
              <a:rPr lang="de-AT" sz="1600" dirty="0"/>
              <a:t>so ist ihm nach Möglichkeit bei der mündlichen Prüfung Gelegenheit zu geben, die bei der Klausurarbeit für ihn nicht erbringbaren Leistungen in der mündlichen Prüfung, allenfalls auch in schriftlicher Form, </a:t>
            </a:r>
            <a:r>
              <a:rPr lang="de-AT" sz="1600" dirty="0" smtClean="0"/>
              <a:t>nachzuweisen</a:t>
            </a:r>
            <a:endParaRPr lang="de-AT" sz="1600" dirty="0"/>
          </a:p>
          <a:p>
            <a:pPr lvl="1">
              <a:spcAft>
                <a:spcPts val="0"/>
              </a:spcAft>
            </a:pPr>
            <a:r>
              <a:rPr lang="de-AT" sz="1600" dirty="0" smtClean="0"/>
              <a:t>die </a:t>
            </a:r>
            <a:r>
              <a:rPr lang="de-AT" sz="1600" dirty="0"/>
              <a:t>mündliche Prüfung nicht in entsprechendem Ausmaß </a:t>
            </a:r>
            <a:r>
              <a:rPr lang="de-AT" sz="1600" dirty="0" smtClean="0"/>
              <a:t>durchführen kann, </a:t>
            </a:r>
            <a:r>
              <a:rPr lang="de-AT" sz="1600" dirty="0"/>
              <a:t>so ist ihm nach Möglichkeit im Rahmen einer schriftlichen Klausurarbeit Gelegenheit zu geben, die bei der mündlichen Prüfung für ihn nicht erbringbaren Leistungen schriftlich </a:t>
            </a:r>
            <a:r>
              <a:rPr lang="de-AT" sz="1600" dirty="0" smtClean="0"/>
              <a:t>nachzuweisen</a:t>
            </a:r>
            <a:endParaRPr lang="de-AT" sz="1600" dirty="0"/>
          </a:p>
          <a:p>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46</a:t>
            </a:fld>
            <a:endParaRPr lang="de-AT" dirty="0"/>
          </a:p>
        </p:txBody>
      </p:sp>
    </p:spTree>
    <p:extLst>
      <p:ext uri="{BB962C8B-B14F-4D97-AF65-F5344CB8AC3E}">
        <p14:creationId xmlns:p14="http://schemas.microsoft.com/office/powerpoint/2010/main" val="147772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1266450"/>
            <a:ext cx="5389200" cy="3372457"/>
          </a:xfrm>
        </p:spPr>
        <p:txBody>
          <a:bodyPr/>
          <a:lstStyle/>
          <a:p>
            <a:r>
              <a:rPr lang="de-AT" b="1" dirty="0" smtClean="0"/>
              <a:t/>
            </a:r>
            <a:br>
              <a:rPr lang="de-AT" b="1" dirty="0" smtClean="0"/>
            </a:br>
            <a:r>
              <a:rPr lang="de-AT" b="1" dirty="0"/>
              <a:t/>
            </a:r>
            <a:br>
              <a:rPr lang="de-AT" b="1" dirty="0"/>
            </a:br>
            <a:r>
              <a:rPr lang="de-AT" b="1" dirty="0" smtClean="0"/>
              <a:t>Danke für Ihre </a:t>
            </a:r>
            <a:br>
              <a:rPr lang="de-AT" b="1" dirty="0" smtClean="0"/>
            </a:br>
            <a:r>
              <a:rPr lang="de-AT" b="1" dirty="0" smtClean="0"/>
              <a:t>Aufmerksamkeit!</a:t>
            </a:r>
            <a:endParaRPr lang="de-DE" b="1" dirty="0"/>
          </a:p>
        </p:txBody>
      </p:sp>
      <p:sp>
        <p:nvSpPr>
          <p:cNvPr id="10" name="Textplatzhalter 9"/>
          <p:cNvSpPr>
            <a:spLocks noGrp="1"/>
          </p:cNvSpPr>
          <p:nvPr>
            <p:ph type="body" sz="quarter" idx="10"/>
          </p:nvPr>
        </p:nvSpPr>
        <p:spPr>
          <a:xfrm>
            <a:off x="539750" y="4857750"/>
            <a:ext cx="5169674" cy="1284288"/>
          </a:xfrm>
        </p:spPr>
        <p:txBody>
          <a:bodyPr/>
          <a:lstStyle/>
          <a:p>
            <a:r>
              <a:rPr lang="de-DE" dirty="0" smtClean="0"/>
              <a:t>Theresa Moser </a:t>
            </a:r>
            <a:endParaRPr lang="de-DE" dirty="0"/>
          </a:p>
          <a:p>
            <a:r>
              <a:rPr lang="de-DE" dirty="0"/>
              <a:t>Bildungsdirektion Salzburg, Referat Schulrecht und Schülerbeihilfe</a:t>
            </a:r>
          </a:p>
          <a:p>
            <a:r>
              <a:rPr lang="de-DE" dirty="0" smtClean="0"/>
              <a:t>Theresa.moser@bildung-sbg.gv.at</a:t>
            </a:r>
            <a:endParaRPr lang="de-DE" dirty="0"/>
          </a:p>
        </p:txBody>
      </p:sp>
    </p:spTree>
    <p:extLst>
      <p:ext uri="{BB962C8B-B14F-4D97-AF65-F5344CB8AC3E}">
        <p14:creationId xmlns:p14="http://schemas.microsoft.com/office/powerpoint/2010/main" val="275918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Externistenprüfung</a:t>
            </a:r>
            <a:endParaRPr lang="de-DE" dirty="0"/>
          </a:p>
        </p:txBody>
      </p:sp>
      <p:sp>
        <p:nvSpPr>
          <p:cNvPr id="3" name="Textplatzhalter 2"/>
          <p:cNvSpPr>
            <a:spLocks noGrp="1"/>
          </p:cNvSpPr>
          <p:nvPr>
            <p:ph type="body" sz="quarter" idx="13"/>
          </p:nvPr>
        </p:nvSpPr>
        <p:spPr>
          <a:xfrm>
            <a:off x="539750" y="1918010"/>
            <a:ext cx="8441518" cy="4081903"/>
          </a:xfrm>
        </p:spPr>
        <p:txBody>
          <a:bodyPr/>
          <a:lstStyle/>
          <a:p>
            <a:pPr>
              <a:lnSpc>
                <a:spcPct val="100000"/>
              </a:lnSpc>
            </a:pPr>
            <a:r>
              <a:rPr lang="de-AT" b="1" dirty="0"/>
              <a:t>Zum Nachweis des zureichenden </a:t>
            </a:r>
            <a:r>
              <a:rPr lang="de-AT" b="1" dirty="0" smtClean="0"/>
              <a:t>Erfolges</a:t>
            </a:r>
          </a:p>
          <a:p>
            <a:pPr marL="252000" lvl="1" indent="0">
              <a:lnSpc>
                <a:spcPct val="100000"/>
              </a:lnSpc>
              <a:spcAft>
                <a:spcPts val="600"/>
              </a:spcAft>
              <a:buNone/>
            </a:pPr>
            <a:r>
              <a:rPr lang="de-AT" dirty="0" smtClean="0"/>
              <a:t>des häuslichen Unterrichts (§ 11 Abs. 2 </a:t>
            </a:r>
            <a:r>
              <a:rPr lang="de-AT" dirty="0" err="1" smtClean="0"/>
              <a:t>SchPflG</a:t>
            </a:r>
            <a:r>
              <a:rPr lang="de-AT" dirty="0" smtClean="0"/>
              <a:t>)</a:t>
            </a:r>
          </a:p>
          <a:p>
            <a:r>
              <a:rPr lang="de-AT" b="1" dirty="0" smtClean="0"/>
              <a:t>ist jährlich zwischen dem 1. Juni und dem Ende des Unterrichtsjahres eine Prüfung an einer im § 5 </a:t>
            </a:r>
            <a:r>
              <a:rPr lang="de-AT" b="1" dirty="0" err="1" smtClean="0"/>
              <a:t>SchPflG</a:t>
            </a:r>
            <a:r>
              <a:rPr lang="de-AT" b="1" dirty="0" smtClean="0"/>
              <a:t> genannten entsprechenden Schule nachzuweisen</a:t>
            </a:r>
            <a:r>
              <a:rPr lang="de-AT" dirty="0" smtClean="0"/>
              <a:t>, soweit auch die Schüler dieser Schulen am Ende des Schuljahres beurteilt werden (§§ 11 Abs. 4</a:t>
            </a:r>
            <a:r>
              <a:rPr lang="de-AT" dirty="0"/>
              <a:t>)</a:t>
            </a:r>
            <a:r>
              <a:rPr lang="de-AT" dirty="0" smtClean="0"/>
              <a:t> </a:t>
            </a:r>
          </a:p>
          <a:p>
            <a:r>
              <a:rPr lang="de-AT" dirty="0" smtClean="0"/>
              <a:t>für diese Prüfung gelten die </a:t>
            </a:r>
            <a:r>
              <a:rPr lang="de-AT" dirty="0"/>
              <a:t>Bestimmungen über die Ablegung </a:t>
            </a:r>
            <a:r>
              <a:rPr lang="de-AT" dirty="0" smtClean="0"/>
              <a:t>von </a:t>
            </a:r>
            <a:r>
              <a:rPr lang="de-AT" dirty="0" err="1" smtClean="0"/>
              <a:t>Externistenprüfungen</a:t>
            </a:r>
            <a:r>
              <a:rPr lang="de-AT" dirty="0" smtClean="0"/>
              <a:t> (§ </a:t>
            </a:r>
            <a:r>
              <a:rPr lang="de-AT" dirty="0"/>
              <a:t>42 Abs. 14 </a:t>
            </a:r>
            <a:r>
              <a:rPr lang="de-AT" dirty="0" err="1" smtClean="0"/>
              <a:t>SchUG</a:t>
            </a:r>
            <a:r>
              <a:rPr lang="de-AT" dirty="0" smtClean="0"/>
              <a:t>; wortident </a:t>
            </a:r>
            <a:r>
              <a:rPr lang="de-AT" dirty="0"/>
              <a:t>§ 1 Abs. 3 </a:t>
            </a:r>
            <a:r>
              <a:rPr lang="de-AT" dirty="0" smtClean="0"/>
              <a:t>ExtVO)</a:t>
            </a:r>
          </a:p>
          <a:p>
            <a:r>
              <a:rPr lang="de-AT" dirty="0" smtClean="0"/>
              <a:t>= </a:t>
            </a:r>
            <a:r>
              <a:rPr lang="de-AT" dirty="0" err="1" smtClean="0"/>
              <a:t>Externistenprüfungen</a:t>
            </a:r>
            <a:r>
              <a:rPr lang="de-AT" dirty="0" smtClean="0"/>
              <a:t> über einzelne Schulstufen einer Schulart (§ 1 Abs. 1 Z. 2 ExtVO)</a:t>
            </a:r>
          </a:p>
        </p:txBody>
      </p:sp>
      <p:sp>
        <p:nvSpPr>
          <p:cNvPr id="5" name="Fußzeilenplatzhalter 4"/>
          <p:cNvSpPr>
            <a:spLocks noGrp="1"/>
          </p:cNvSpPr>
          <p:nvPr>
            <p:ph type="ftr" sz="quarter" idx="11"/>
          </p:nvPr>
        </p:nvSpPr>
        <p:spPr/>
        <p:txBody>
          <a:bodyPr/>
          <a:lstStyle/>
          <a:p>
            <a:r>
              <a:rPr lang="de-AT" dirty="0" smtClean="0"/>
              <a:t>Rechtliche Bestimmungen zur </a:t>
            </a:r>
            <a:r>
              <a:rPr lang="de-AT" dirty="0" err="1" smtClean="0"/>
              <a:t>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5</a:t>
            </a:fld>
            <a:endParaRPr lang="de-AT" dirty="0"/>
          </a:p>
        </p:txBody>
      </p:sp>
    </p:spTree>
    <p:extLst>
      <p:ext uri="{BB962C8B-B14F-4D97-AF65-F5344CB8AC3E}">
        <p14:creationId xmlns:p14="http://schemas.microsoft.com/office/powerpoint/2010/main" val="4053623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Ansuchen um Zulassung zur </a:t>
            </a:r>
            <a:r>
              <a:rPr lang="de-AT" dirty="0" err="1" smtClean="0"/>
              <a:t>Externistenprüfung</a:t>
            </a:r>
            <a:endParaRPr lang="de-DE" dirty="0"/>
          </a:p>
        </p:txBody>
      </p:sp>
      <p:sp>
        <p:nvSpPr>
          <p:cNvPr id="3" name="Textplatzhalter 2"/>
          <p:cNvSpPr>
            <a:spLocks noGrp="1"/>
          </p:cNvSpPr>
          <p:nvPr>
            <p:ph type="body" sz="quarter" idx="13"/>
          </p:nvPr>
        </p:nvSpPr>
        <p:spPr>
          <a:xfrm>
            <a:off x="539750" y="1929162"/>
            <a:ext cx="8236260" cy="4070752"/>
          </a:xfrm>
        </p:spPr>
        <p:txBody>
          <a:bodyPr/>
          <a:lstStyle/>
          <a:p>
            <a:r>
              <a:rPr lang="de-AT" dirty="0"/>
              <a:t>Prüfungskandidat hat </a:t>
            </a:r>
            <a:r>
              <a:rPr lang="de-AT" b="1" dirty="0"/>
              <a:t>Ansuchen um Zulassung zur </a:t>
            </a:r>
            <a:r>
              <a:rPr lang="de-AT" b="1" dirty="0" err="1" smtClean="0"/>
              <a:t>Externistenprüfung</a:t>
            </a:r>
            <a:r>
              <a:rPr lang="de-AT" b="1" dirty="0" smtClean="0"/>
              <a:t> </a:t>
            </a:r>
            <a:r>
              <a:rPr lang="de-AT" dirty="0" smtClean="0"/>
              <a:t>bis </a:t>
            </a:r>
            <a:r>
              <a:rPr lang="de-AT" b="1" dirty="0">
                <a:solidFill>
                  <a:srgbClr val="92D050"/>
                </a:solidFill>
              </a:rPr>
              <a:t>spätestens </a:t>
            </a:r>
            <a:r>
              <a:rPr lang="de-AT" b="1" dirty="0" smtClean="0">
                <a:solidFill>
                  <a:srgbClr val="92D050"/>
                </a:solidFill>
              </a:rPr>
              <a:t>1</a:t>
            </a:r>
            <a:r>
              <a:rPr lang="de-AT" b="1" dirty="0">
                <a:solidFill>
                  <a:srgbClr val="92D050"/>
                </a:solidFill>
              </a:rPr>
              <a:t>. April</a:t>
            </a:r>
            <a:r>
              <a:rPr lang="de-AT" dirty="0">
                <a:solidFill>
                  <a:srgbClr val="92D050"/>
                </a:solidFill>
              </a:rPr>
              <a:t> </a:t>
            </a:r>
            <a:r>
              <a:rPr lang="de-AT" dirty="0" smtClean="0"/>
              <a:t>schriftlich (postalisch oder persönlich, nicht per E-Mail) bei </a:t>
            </a:r>
            <a:r>
              <a:rPr lang="de-AT" dirty="0"/>
              <a:t>der </a:t>
            </a:r>
            <a:r>
              <a:rPr lang="de-AT" dirty="0" smtClean="0"/>
              <a:t>zuständigen </a:t>
            </a:r>
            <a:r>
              <a:rPr lang="de-AT" dirty="0" err="1"/>
              <a:t>Externistenprüfungsschule</a:t>
            </a:r>
            <a:r>
              <a:rPr lang="de-AT" dirty="0"/>
              <a:t> einzubringen (§ 2 Abs. 1 ExtVO)</a:t>
            </a:r>
          </a:p>
          <a:p>
            <a:pPr>
              <a:spcAft>
                <a:spcPts val="0"/>
              </a:spcAft>
            </a:pPr>
            <a:r>
              <a:rPr lang="de-AT" dirty="0" smtClean="0"/>
              <a:t>Formular</a:t>
            </a:r>
            <a:r>
              <a:rPr lang="de-AT" b="1" dirty="0" smtClean="0"/>
              <a:t> </a:t>
            </a:r>
            <a:r>
              <a:rPr lang="de-AT" dirty="0" smtClean="0"/>
              <a:t>abrufbar </a:t>
            </a:r>
            <a:r>
              <a:rPr lang="de-AT" dirty="0"/>
              <a:t>auf Homepage der Bildungsdirektion </a:t>
            </a:r>
            <a:r>
              <a:rPr lang="de-AT" dirty="0" smtClean="0"/>
              <a:t>Salzburg:</a:t>
            </a:r>
          </a:p>
          <a:p>
            <a:pPr lvl="1">
              <a:spcAft>
                <a:spcPts val="0"/>
              </a:spcAft>
            </a:pPr>
            <a:r>
              <a:rPr lang="de-AT" sz="1600" dirty="0" smtClean="0"/>
              <a:t>Formulare für schulrechtliche Angelegenheiten/Ansuchen um Zulassung zur </a:t>
            </a:r>
            <a:r>
              <a:rPr lang="de-AT" sz="1600" dirty="0" err="1" smtClean="0"/>
              <a:t>Externistenprüfung</a:t>
            </a:r>
            <a:r>
              <a:rPr lang="de-AT" sz="1600" dirty="0" smtClean="0"/>
              <a:t> (Die Verwendung wird lediglich empfohlen, kann jedoch nicht zwingend vorgegeben werden. Bei einem formlosen Ansuchen müssen alle erforderlichen Angaben enthalten sein.) </a:t>
            </a:r>
          </a:p>
          <a:p>
            <a:pPr lvl="1">
              <a:spcAft>
                <a:spcPts val="0"/>
              </a:spcAft>
            </a:pPr>
            <a:r>
              <a:rPr lang="de-DE" sz="1600" dirty="0" smtClean="0"/>
              <a:t>Bei Unvollständigkeit oder Einbringung per E-Mail -&gt; Verbesserungsauftrag + Fristsetzung</a:t>
            </a:r>
            <a:endParaRPr lang="de-AT" sz="1600" dirty="0"/>
          </a:p>
          <a:p>
            <a:pPr>
              <a:spcBef>
                <a:spcPts val="600"/>
              </a:spcBef>
              <a:spcAft>
                <a:spcPts val="0"/>
              </a:spcAft>
            </a:pPr>
            <a:r>
              <a:rPr lang="de-AT" dirty="0" smtClean="0"/>
              <a:t>Dem Antrag sind beizulegen:</a:t>
            </a:r>
          </a:p>
          <a:p>
            <a:pPr lvl="1">
              <a:spcAft>
                <a:spcPts val="0"/>
              </a:spcAft>
            </a:pPr>
            <a:r>
              <a:rPr lang="de-AT" sz="1600" dirty="0" smtClean="0"/>
              <a:t>Geburtsurkunde u. aktueller Meldezettel des Kindes</a:t>
            </a:r>
          </a:p>
          <a:p>
            <a:pPr lvl="1">
              <a:spcAft>
                <a:spcPts val="0"/>
              </a:spcAft>
            </a:pPr>
            <a:r>
              <a:rPr lang="de-AT" sz="1600" dirty="0" smtClean="0"/>
              <a:t>Letztes Jahreszeugnis bzw. </a:t>
            </a:r>
            <a:r>
              <a:rPr lang="de-AT" sz="1600" dirty="0" err="1" smtClean="0"/>
              <a:t>allf</a:t>
            </a:r>
            <a:r>
              <a:rPr lang="de-AT" sz="1600" dirty="0" smtClean="0"/>
              <a:t>. </a:t>
            </a:r>
            <a:r>
              <a:rPr lang="de-AT" sz="1600" dirty="0" err="1" smtClean="0"/>
              <a:t>Externistenprüfungszeugnis</a:t>
            </a:r>
            <a:endParaRPr lang="de-AT" sz="1600" dirty="0" smtClean="0"/>
          </a:p>
          <a:p>
            <a:pPr lvl="1">
              <a:spcAft>
                <a:spcPts val="0"/>
              </a:spcAft>
            </a:pPr>
            <a:r>
              <a:rPr lang="de-AT" sz="1600" dirty="0" smtClean="0"/>
              <a:t>Nichtuntersagungsbescheid betr. Teilnahme an </a:t>
            </a:r>
            <a:r>
              <a:rPr lang="de-AT" sz="1600" dirty="0" err="1" smtClean="0"/>
              <a:t>häusl</a:t>
            </a:r>
            <a:r>
              <a:rPr lang="de-AT" sz="1600" dirty="0" smtClean="0"/>
              <a:t>. Unterricht</a:t>
            </a:r>
          </a:p>
          <a:p>
            <a:pPr marL="252000" lvl="1" indent="0">
              <a:spcAft>
                <a:spcPts val="0"/>
              </a:spcAft>
              <a:buNone/>
            </a:pPr>
            <a:endParaRPr lang="de-AT" sz="1600" dirty="0" smtClean="0"/>
          </a:p>
          <a:p>
            <a:endParaRPr lang="de-AT" dirty="0" smtClean="0"/>
          </a:p>
          <a:p>
            <a:endParaRPr lang="de-AT" dirty="0" smtClean="0"/>
          </a:p>
          <a:p>
            <a:endParaRPr lang="de-AT" dirty="0" smtClean="0"/>
          </a:p>
          <a:p>
            <a:pPr marL="0" indent="0">
              <a:buNone/>
            </a:pPr>
            <a:endParaRPr lang="de-AT" dirty="0" smtClean="0"/>
          </a:p>
        </p:txBody>
      </p:sp>
      <p:sp>
        <p:nvSpPr>
          <p:cNvPr id="5" name="Fußzeilenplatzhalter 4"/>
          <p:cNvSpPr>
            <a:spLocks noGrp="1"/>
          </p:cNvSpPr>
          <p:nvPr>
            <p:ph type="ftr" sz="quarter" idx="11"/>
          </p:nvPr>
        </p:nvSpPr>
        <p:spPr/>
        <p:txBody>
          <a:bodyPr/>
          <a:lstStyle/>
          <a:p>
            <a:r>
              <a:rPr lang="de-AT" dirty="0" smtClean="0"/>
              <a:t>Rechtliche Bestimmungen zur </a:t>
            </a:r>
            <a:r>
              <a:rPr lang="de-AT" dirty="0" err="1" smtClean="0"/>
              <a:t>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6</a:t>
            </a:fld>
            <a:endParaRPr lang="de-AT" dirty="0"/>
          </a:p>
        </p:txBody>
      </p:sp>
    </p:spTree>
    <p:extLst>
      <p:ext uri="{BB962C8B-B14F-4D97-AF65-F5344CB8AC3E}">
        <p14:creationId xmlns:p14="http://schemas.microsoft.com/office/powerpoint/2010/main" val="3408271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Zuständige </a:t>
            </a:r>
            <a:r>
              <a:rPr lang="de-AT" dirty="0" err="1" smtClean="0"/>
              <a:t>Externistenprüfungsschule</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AT" dirty="0" smtClean="0"/>
              <a:t>Prüfung </a:t>
            </a:r>
            <a:r>
              <a:rPr lang="de-AT" dirty="0"/>
              <a:t>zum Nachweis des zureichenden Erfolges </a:t>
            </a:r>
            <a:r>
              <a:rPr lang="de-AT" dirty="0" smtClean="0"/>
              <a:t>gem. §§ </a:t>
            </a:r>
            <a:r>
              <a:rPr lang="de-AT" dirty="0"/>
              <a:t>11 Abs. </a:t>
            </a:r>
            <a:r>
              <a:rPr lang="de-AT" dirty="0" smtClean="0"/>
              <a:t>4 muss </a:t>
            </a:r>
            <a:r>
              <a:rPr lang="de-AT" dirty="0"/>
              <a:t>an einer Schule im örtlichen Zuständigkeitsbereich jener Schulbehörde abgelegt werden, die für </a:t>
            </a:r>
            <a:r>
              <a:rPr lang="de-AT" dirty="0" smtClean="0"/>
              <a:t>Einhaltung </a:t>
            </a:r>
            <a:r>
              <a:rPr lang="de-AT" dirty="0"/>
              <a:t>der Schulpflicht zuständig </a:t>
            </a:r>
            <a:r>
              <a:rPr lang="de-AT" dirty="0" smtClean="0"/>
              <a:t>ist (§ 11 Abs. 5 </a:t>
            </a:r>
            <a:r>
              <a:rPr lang="de-AT" dirty="0" err="1" smtClean="0"/>
              <a:t>SchPflG</a:t>
            </a:r>
            <a:r>
              <a:rPr lang="de-AT" dirty="0" smtClean="0"/>
              <a:t>)</a:t>
            </a:r>
          </a:p>
          <a:p>
            <a:r>
              <a:rPr lang="de-AT" dirty="0" smtClean="0"/>
              <a:t>die </a:t>
            </a:r>
            <a:r>
              <a:rPr lang="de-AT" dirty="0"/>
              <a:t>Schulbehörden haben mit Verordnung gemäß § 42 Abs. 4 </a:t>
            </a:r>
            <a:r>
              <a:rPr lang="de-AT" dirty="0" err="1" smtClean="0"/>
              <a:t>SchUG</a:t>
            </a:r>
            <a:r>
              <a:rPr lang="de-AT" dirty="0" smtClean="0"/>
              <a:t> zumindest </a:t>
            </a:r>
            <a:r>
              <a:rPr lang="de-AT" dirty="0"/>
              <a:t>zwei Prüfungskommissionen </a:t>
            </a:r>
            <a:r>
              <a:rPr lang="de-AT" dirty="0" smtClean="0"/>
              <a:t>einzurichten (§ </a:t>
            </a:r>
            <a:r>
              <a:rPr lang="de-AT" dirty="0"/>
              <a:t>11 Abs. 5 </a:t>
            </a:r>
            <a:r>
              <a:rPr lang="de-AT" dirty="0" err="1" smtClean="0"/>
              <a:t>SchPflG</a:t>
            </a:r>
            <a:r>
              <a:rPr lang="de-AT" dirty="0" smtClean="0"/>
              <a:t>) </a:t>
            </a:r>
          </a:p>
          <a:p>
            <a:r>
              <a:rPr lang="de-AT" dirty="0" smtClean="0"/>
              <a:t>Verordnung </a:t>
            </a:r>
            <a:r>
              <a:rPr lang="de-AT" dirty="0"/>
              <a:t>der Bildungsdirektion </a:t>
            </a:r>
            <a:r>
              <a:rPr lang="de-AT" dirty="0" smtClean="0"/>
              <a:t>Salzburg über die Festlegung von zentralen </a:t>
            </a:r>
            <a:r>
              <a:rPr lang="de-AT" dirty="0" err="1" smtClean="0"/>
              <a:t>Externistenprüfungskommissionen</a:t>
            </a:r>
            <a:r>
              <a:rPr lang="de-AT" dirty="0" smtClean="0"/>
              <a:t> vom 26.01.2022, </a:t>
            </a:r>
            <a:r>
              <a:rPr lang="de-AT" dirty="0" err="1" smtClean="0"/>
              <a:t>VOBl</a:t>
            </a:r>
            <a:r>
              <a:rPr lang="de-AT" dirty="0" smtClean="0"/>
              <a:t> Nr. 6/2022, abrufbar </a:t>
            </a:r>
            <a:r>
              <a:rPr lang="de-AT" dirty="0"/>
              <a:t>auf Homepage der Bildungsdirektion </a:t>
            </a:r>
            <a:r>
              <a:rPr lang="de-AT" dirty="0" smtClean="0"/>
              <a:t>(</a:t>
            </a:r>
            <a:r>
              <a:rPr lang="de-AT" dirty="0">
                <a:hlinkClick r:id="rId2"/>
              </a:rPr>
              <a:t>Verordnung 6 (bildung-sbg.gv.at</a:t>
            </a:r>
            <a:r>
              <a:rPr lang="de-AT" dirty="0" smtClean="0">
                <a:hlinkClick r:id="rId2"/>
              </a:rPr>
              <a:t>)</a:t>
            </a:r>
            <a:r>
              <a:rPr lang="de-AT" dirty="0" smtClean="0"/>
              <a:t>)</a:t>
            </a:r>
          </a:p>
          <a:p>
            <a:pPr marL="0" indent="0">
              <a:buNone/>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7</a:t>
            </a:fld>
            <a:endParaRPr lang="de-AT" dirty="0"/>
          </a:p>
        </p:txBody>
      </p:sp>
    </p:spTree>
    <p:extLst>
      <p:ext uri="{BB962C8B-B14F-4D97-AF65-F5344CB8AC3E}">
        <p14:creationId xmlns:p14="http://schemas.microsoft.com/office/powerpoint/2010/main" val="4055379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Prüfungskommission für </a:t>
            </a:r>
            <a:r>
              <a:rPr lang="de-AT" dirty="0" err="1" smtClean="0"/>
              <a:t>Externistenprüfungen</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AT" b="1" dirty="0" smtClean="0"/>
              <a:t>Prüfungskommission für </a:t>
            </a:r>
            <a:r>
              <a:rPr lang="de-AT" b="1" dirty="0" err="1"/>
              <a:t>Externistenprüfungen</a:t>
            </a:r>
            <a:r>
              <a:rPr lang="de-AT" b="1" dirty="0"/>
              <a:t> </a:t>
            </a:r>
            <a:r>
              <a:rPr lang="de-AT" dirty="0"/>
              <a:t>u.a. über einzelne Schulstufen </a:t>
            </a:r>
            <a:r>
              <a:rPr lang="de-AT" dirty="0" smtClean="0"/>
              <a:t>einer Schulart (§ </a:t>
            </a:r>
            <a:r>
              <a:rPr lang="de-AT" dirty="0"/>
              <a:t>1 Abs</a:t>
            </a:r>
            <a:r>
              <a:rPr lang="de-AT" dirty="0" smtClean="0"/>
              <a:t>. 1 </a:t>
            </a:r>
            <a:r>
              <a:rPr lang="de-AT" dirty="0"/>
              <a:t>Z</a:t>
            </a:r>
            <a:r>
              <a:rPr lang="de-AT" dirty="0" smtClean="0"/>
              <a:t>. 2 </a:t>
            </a:r>
            <a:r>
              <a:rPr lang="de-AT" dirty="0"/>
              <a:t>ExtVO)  besteht </a:t>
            </a:r>
            <a:r>
              <a:rPr lang="de-AT" dirty="0" smtClean="0"/>
              <a:t>aus (§ </a:t>
            </a:r>
            <a:r>
              <a:rPr lang="de-AT" dirty="0"/>
              <a:t>5 Abs. 2 </a:t>
            </a:r>
            <a:r>
              <a:rPr lang="de-AT" dirty="0" smtClean="0"/>
              <a:t>ExtVO):</a:t>
            </a:r>
          </a:p>
          <a:p>
            <a:pPr lvl="1"/>
            <a:r>
              <a:rPr lang="de-AT" sz="1600" dirty="0" smtClean="0"/>
              <a:t>dem Leiter der Schule oder einem von ihm zu bestimmenden Lehrer als Vorsitzendem und</a:t>
            </a:r>
          </a:p>
          <a:p>
            <a:pPr lvl="1"/>
            <a:r>
              <a:rPr lang="de-AT" sz="1600" dirty="0" err="1" smtClean="0"/>
              <a:t>erforderl</a:t>
            </a:r>
            <a:r>
              <a:rPr lang="de-AT" sz="1600" dirty="0" smtClean="0"/>
              <a:t>. Anzahl von Lehrern der in Betracht kommenden Prüfungsgegenstände als Prüfer (von Schulleiter zu bestimmen) </a:t>
            </a:r>
          </a:p>
          <a:p>
            <a:r>
              <a:rPr lang="de-AT" dirty="0"/>
              <a:t>Sofern die Schulbehörde an bestimmten Schulen Prüfungskommissionen für einen größeren örtlichen Bereich einrichtet, kann sie auch Lehrer anderer Schulen als Mitglieder der Prüfungskommission </a:t>
            </a:r>
            <a:r>
              <a:rPr lang="de-AT" dirty="0" smtClean="0"/>
              <a:t>bestimmen</a:t>
            </a:r>
            <a:r>
              <a:rPr lang="de-AT" dirty="0"/>
              <a:t> (§ </a:t>
            </a:r>
            <a:r>
              <a:rPr lang="de-AT" dirty="0" smtClean="0"/>
              <a:t>5 </a:t>
            </a:r>
            <a:r>
              <a:rPr lang="de-AT" dirty="0"/>
              <a:t>Abs. 4 </a:t>
            </a:r>
            <a:r>
              <a:rPr lang="de-AT" dirty="0" smtClean="0"/>
              <a:t>ExtVO)</a:t>
            </a:r>
          </a:p>
          <a:p>
            <a:pPr marL="0" indent="0">
              <a:buNone/>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8</a:t>
            </a:fld>
            <a:endParaRPr lang="de-AT" dirty="0"/>
          </a:p>
        </p:txBody>
      </p:sp>
    </p:spTree>
    <p:extLst>
      <p:ext uri="{BB962C8B-B14F-4D97-AF65-F5344CB8AC3E}">
        <p14:creationId xmlns:p14="http://schemas.microsoft.com/office/powerpoint/2010/main" val="1011682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Zulassungsentscheidung</a:t>
            </a:r>
            <a:endParaRPr lang="de-DE" dirty="0"/>
          </a:p>
        </p:txBody>
      </p:sp>
      <p:sp>
        <p:nvSpPr>
          <p:cNvPr id="3" name="Textplatzhalter 2"/>
          <p:cNvSpPr>
            <a:spLocks noGrp="1"/>
          </p:cNvSpPr>
          <p:nvPr>
            <p:ph type="body" sz="quarter" idx="13"/>
          </p:nvPr>
        </p:nvSpPr>
        <p:spPr>
          <a:xfrm>
            <a:off x="539750" y="2077200"/>
            <a:ext cx="8441518" cy="3922713"/>
          </a:xfrm>
        </p:spPr>
        <p:txBody>
          <a:bodyPr/>
          <a:lstStyle/>
          <a:p>
            <a:r>
              <a:rPr lang="de-AT" dirty="0"/>
              <a:t>Über das Ansuchen </a:t>
            </a:r>
            <a:r>
              <a:rPr lang="de-AT" dirty="0" smtClean="0"/>
              <a:t>um Zulassung zur </a:t>
            </a:r>
            <a:r>
              <a:rPr lang="de-AT" dirty="0" err="1" smtClean="0"/>
              <a:t>Externistenprüfung</a:t>
            </a:r>
            <a:r>
              <a:rPr lang="de-AT" dirty="0" smtClean="0"/>
              <a:t> entscheidet </a:t>
            </a:r>
            <a:r>
              <a:rPr lang="de-AT" dirty="0"/>
              <a:t>der Vorsitzende der Prüfungskommission (Schulleiter oder eine von diesem bestimmte Lehrperson) mittels </a:t>
            </a:r>
            <a:r>
              <a:rPr lang="de-AT" b="1" dirty="0"/>
              <a:t>schriftlicher Entscheidung</a:t>
            </a:r>
            <a:r>
              <a:rPr lang="de-AT" dirty="0"/>
              <a:t> inkl. Rechtsmittelbelehrung</a:t>
            </a:r>
          </a:p>
          <a:p>
            <a:r>
              <a:rPr lang="de-AT" dirty="0"/>
              <a:t>In der Entscheidung sind die Prüfungsgebiete, die Prüfungsform (schriftlich/mündlich/praktisch), die jeweilige Prüfungsdauer, sowie der bzw. die Prüfungstermine </a:t>
            </a:r>
            <a:r>
              <a:rPr lang="de-AT" dirty="0" smtClean="0"/>
              <a:t>festzulegen</a:t>
            </a:r>
          </a:p>
          <a:p>
            <a:r>
              <a:rPr lang="de-AT" b="1" dirty="0" smtClean="0"/>
              <a:t>Prüfungstermin</a:t>
            </a:r>
            <a:r>
              <a:rPr lang="de-AT" dirty="0" smtClean="0"/>
              <a:t> </a:t>
            </a:r>
            <a:r>
              <a:rPr lang="de-AT" dirty="0"/>
              <a:t>(§ 11 Abs. 4 </a:t>
            </a:r>
            <a:r>
              <a:rPr lang="de-AT" dirty="0" err="1"/>
              <a:t>SchPflG</a:t>
            </a:r>
            <a:r>
              <a:rPr lang="de-AT" dirty="0"/>
              <a:t> </a:t>
            </a:r>
            <a:r>
              <a:rPr lang="de-AT" dirty="0" err="1"/>
              <a:t>idF</a:t>
            </a:r>
            <a:r>
              <a:rPr lang="de-AT" dirty="0"/>
              <a:t> </a:t>
            </a:r>
            <a:r>
              <a:rPr lang="de-AT" dirty="0" err="1" smtClean="0"/>
              <a:t>iVm</a:t>
            </a:r>
            <a:r>
              <a:rPr lang="de-AT" dirty="0" smtClean="0"/>
              <a:t> </a:t>
            </a:r>
            <a:r>
              <a:rPr lang="de-AT" dirty="0"/>
              <a:t>§ 10 Abs. 1 ExtVO</a:t>
            </a:r>
            <a:r>
              <a:rPr lang="de-AT" dirty="0" smtClean="0"/>
              <a:t>):</a:t>
            </a:r>
          </a:p>
          <a:p>
            <a:pPr lvl="1">
              <a:lnSpc>
                <a:spcPts val="1900"/>
              </a:lnSpc>
              <a:spcAft>
                <a:spcPts val="600"/>
              </a:spcAft>
            </a:pPr>
            <a:r>
              <a:rPr lang="de-AT" sz="1600" dirty="0" smtClean="0"/>
              <a:t>Die konkreten Termine werden vom Vorsitzenden der Prüfungskommission festgesetzt </a:t>
            </a:r>
          </a:p>
          <a:p>
            <a:pPr lvl="1">
              <a:lnSpc>
                <a:spcPts val="1900"/>
              </a:lnSpc>
              <a:spcAft>
                <a:spcPts val="600"/>
              </a:spcAft>
            </a:pPr>
            <a:r>
              <a:rPr lang="de-AT" sz="1600" dirty="0" smtClean="0"/>
              <a:t>frühestmöglicher </a:t>
            </a:r>
            <a:r>
              <a:rPr lang="de-AT" sz="1600" dirty="0"/>
              <a:t>Prüfungsantritt ist ab 1. Juni, der letztmögliche Prüfungsantritt richtet sich nach den organisatorischen Bedingungen der </a:t>
            </a:r>
            <a:r>
              <a:rPr lang="de-AT" sz="1600" dirty="0" smtClean="0"/>
              <a:t>Prüfungsschule (jedenfalls vor Ende des Unterrichtsjahres) </a:t>
            </a:r>
          </a:p>
          <a:p>
            <a:pPr lvl="1">
              <a:lnSpc>
                <a:spcPts val="1900"/>
              </a:lnSpc>
              <a:spcAft>
                <a:spcPts val="600"/>
              </a:spcAft>
            </a:pPr>
            <a:r>
              <a:rPr lang="de-DE" sz="1600" dirty="0" smtClean="0"/>
              <a:t>Prüfungstermine können auch außerhalb der Unterrichtszeit angesetzt werden </a:t>
            </a:r>
          </a:p>
          <a:p>
            <a:pPr lvl="1">
              <a:lnSpc>
                <a:spcPts val="1900"/>
              </a:lnSpc>
              <a:spcAft>
                <a:spcPts val="600"/>
              </a:spcAft>
            </a:pPr>
            <a:r>
              <a:rPr lang="de-DE" sz="1600" dirty="0" smtClean="0"/>
              <a:t>NICHT an schulfreien Tagen </a:t>
            </a:r>
            <a:endParaRPr lang="de-AT" sz="1600" dirty="0"/>
          </a:p>
          <a:p>
            <a:pPr marL="0" indent="0">
              <a:buNone/>
            </a:pPr>
            <a:endParaRPr lang="de-AT" dirty="0" smtClean="0"/>
          </a:p>
          <a:p>
            <a:pPr marL="0" indent="0">
              <a:buNone/>
            </a:pPr>
            <a:endParaRPr lang="de-AT" dirty="0" smtClean="0"/>
          </a:p>
        </p:txBody>
      </p:sp>
      <p:sp>
        <p:nvSpPr>
          <p:cNvPr id="5" name="Fußzeilenplatzhalter 4"/>
          <p:cNvSpPr>
            <a:spLocks noGrp="1"/>
          </p:cNvSpPr>
          <p:nvPr>
            <p:ph type="ftr" sz="quarter" idx="11"/>
          </p:nvPr>
        </p:nvSpPr>
        <p:spPr/>
        <p:txBody>
          <a:bodyPr/>
          <a:lstStyle/>
          <a:p>
            <a:r>
              <a:rPr lang="de-AT" smtClean="0"/>
              <a:t>Rechtliche Bestimmungen zur Externistenprüfung</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9</a:t>
            </a:fld>
            <a:endParaRPr lang="de-AT" dirty="0"/>
          </a:p>
        </p:txBody>
      </p:sp>
    </p:spTree>
    <p:extLst>
      <p:ext uri="{BB962C8B-B14F-4D97-AF65-F5344CB8AC3E}">
        <p14:creationId xmlns:p14="http://schemas.microsoft.com/office/powerpoint/2010/main" val="2740920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publik-AT-4x3">
  <a:themeElements>
    <a:clrScheme name="Republik-AT">
      <a:dk1>
        <a:srgbClr val="000000"/>
      </a:dk1>
      <a:lt1>
        <a:srgbClr val="E6EFF3"/>
      </a:lt1>
      <a:dk2>
        <a:srgbClr val="E6320F"/>
      </a:dk2>
      <a:lt2>
        <a:srgbClr val="FFFFFF"/>
      </a:lt2>
      <a:accent1>
        <a:srgbClr val="CA0237"/>
      </a:accent1>
      <a:accent2>
        <a:srgbClr val="5FB564"/>
      </a:accent2>
      <a:accent3>
        <a:srgbClr val="950F53"/>
      </a:accent3>
      <a:accent4>
        <a:srgbClr val="F59C00"/>
      </a:accent4>
      <a:accent5>
        <a:srgbClr val="3BACBE"/>
      </a:accent5>
      <a:accent6>
        <a:srgbClr val="BCCF00"/>
      </a:accent6>
      <a:hlink>
        <a:srgbClr val="1C1C1C"/>
      </a:hlink>
      <a:folHlink>
        <a:srgbClr val="636362"/>
      </a:folHlink>
    </a:clrScheme>
    <a:fontScheme name="BKA2018-Schriften">
      <a:majorFont>
        <a:latin typeface="Corbel"/>
        <a:ea typeface=""/>
        <a:cs typeface=""/>
      </a:majorFont>
      <a:minorFont>
        <a:latin typeface="Corbel"/>
        <a:ea typeface=""/>
        <a:cs typeface=""/>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BD Sbg-4x3-ee.potx" id="{E9BF5D26-B41C-4E98-84D9-799783A2CA1A}" vid="{08EF8B38-A859-4081-8FB6-42F7E54450E9}"/>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PPT-BD_Sbg-4x3-fertig_potx</Template>
  <TotalTime>0</TotalTime>
  <Words>3945</Words>
  <Application>Microsoft Office PowerPoint</Application>
  <PresentationFormat>Bildschirmpräsentation (4:3)</PresentationFormat>
  <Paragraphs>533</Paragraphs>
  <Slides>47</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47</vt:i4>
      </vt:variant>
    </vt:vector>
  </HeadingPairs>
  <TitlesOfParts>
    <vt:vector size="55" baseType="lpstr">
      <vt:lpstr>Arial</vt:lpstr>
      <vt:lpstr>Calibri</vt:lpstr>
      <vt:lpstr>Corbel</vt:lpstr>
      <vt:lpstr>Courier New</vt:lpstr>
      <vt:lpstr>Symbol</vt:lpstr>
      <vt:lpstr>Times New Roman</vt:lpstr>
      <vt:lpstr>Wingdings</vt:lpstr>
      <vt:lpstr>Republik-AT-4x3</vt:lpstr>
      <vt:lpstr>Rechtliche Bestimmungen zur Externistenprüfung</vt:lpstr>
      <vt:lpstr>Rechtliche Bestimmungen zur Externistenprüfung</vt:lpstr>
      <vt:lpstr>  1. Allgemeines</vt:lpstr>
      <vt:lpstr>Rechtsgrundlagen</vt:lpstr>
      <vt:lpstr>Externistenprüfung</vt:lpstr>
      <vt:lpstr>Ansuchen um Zulassung zur Externistenprüfung</vt:lpstr>
      <vt:lpstr>Zuständige Externistenprüfungsschule</vt:lpstr>
      <vt:lpstr>Prüfungskommission für Externistenprüfungen</vt:lpstr>
      <vt:lpstr>Zulassungsentscheidung</vt:lpstr>
      <vt:lpstr>Rechtsmittel gegen die Zulassungsentscheidung - Widerspruch </vt:lpstr>
      <vt:lpstr>  2. Prüfungsgebiete</vt:lpstr>
      <vt:lpstr>Prüfungsgebiete – Allgemeines I</vt:lpstr>
      <vt:lpstr>Prüfungsgebiete – Allgemeines II</vt:lpstr>
      <vt:lpstr>Prüfungsgebiete – Lehrplan Volksschule</vt:lpstr>
      <vt:lpstr>Prüfungsgebiete – Lehrplan Mittelschule</vt:lpstr>
      <vt:lpstr>Prüfungsgebiete – Lehrplan Mittelschule</vt:lpstr>
      <vt:lpstr>Prüfungsgebiete – Lehrplan Mittelschule</vt:lpstr>
      <vt:lpstr>Prüfungsgebiete – Lehrplan Mittelschule</vt:lpstr>
      <vt:lpstr>Prüfungsgebiete – Lehrplan Mittelschule</vt:lpstr>
      <vt:lpstr>Prüfungsgebiete – Lehrplan Mittelschule</vt:lpstr>
      <vt:lpstr>Prüfungsgebiete – Lehrplan Mittelschule</vt:lpstr>
      <vt:lpstr>Prüfungsgebiete – Lehrplan Mittelschule</vt:lpstr>
      <vt:lpstr>Prüfungsgebiete – Dauer der Arbeit/Prüfung</vt:lpstr>
      <vt:lpstr>  3. Durchführung der Externistenprüfung</vt:lpstr>
      <vt:lpstr>Durchführung der Externistenprüfung - Allgemeines</vt:lpstr>
      <vt:lpstr>Durchführung der Externistenprüfung - Protokoll</vt:lpstr>
      <vt:lpstr>Einsichtsrechte </vt:lpstr>
      <vt:lpstr>Durchführung der Externistenprüfung – Vorgetäuschte Leistungen § 11 Abs. 2 Ext-VO</vt:lpstr>
      <vt:lpstr>Durchführung der schriftlichen Klausurarbeit I</vt:lpstr>
      <vt:lpstr>Durchführung der schriftlichen Klausurarbeit II</vt:lpstr>
      <vt:lpstr>Durchführung der schriftlichen Klausurarbeit III</vt:lpstr>
      <vt:lpstr>Durchführung der schriftlichen Klausurarbeit IV</vt:lpstr>
      <vt:lpstr>Durchführung der mündlichen Prüfungen I</vt:lpstr>
      <vt:lpstr>Beurteilung der Externistenprüfung</vt:lpstr>
      <vt:lpstr>Beschlussfähigkeit der Prüfungskommission</vt:lpstr>
      <vt:lpstr>  4. Externistenprüfungszeugnis</vt:lpstr>
      <vt:lpstr>Externistenprüfungszeugnis I</vt:lpstr>
      <vt:lpstr>Externistenprüfungszeugnis II</vt:lpstr>
      <vt:lpstr>Externistenprüfungszeugnis III</vt:lpstr>
      <vt:lpstr>Externisten- prüfungszeugnis lt. Anlage 3 ExtVO</vt:lpstr>
      <vt:lpstr>Gebühr Externistenprüfungszeugnis</vt:lpstr>
      <vt:lpstr>  5. Sonstiges</vt:lpstr>
      <vt:lpstr>Wiederholung der Externistenprüfung § 16 VO-EXTERN</vt:lpstr>
      <vt:lpstr>Rechtsmittel gegen die Entscheidung, dass die Externistenprüfung  nicht bestanden worden ist – Widerspruch   </vt:lpstr>
      <vt:lpstr>Verhinderung und Rücktritt des Prüfungskandidaten § 17 VO-EXTERN</vt:lpstr>
      <vt:lpstr>Sonderbestimmungen bei körperlicher Behinderung § 18 VO-EXTERN</vt:lpstr>
      <vt:lpstr>  Danke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Externistenprüfungen</dc:title>
  <dc:creator>Spießberger Anneliese</dc:creator>
  <cp:lastModifiedBy>Moser Theresa</cp:lastModifiedBy>
  <cp:revision>105</cp:revision>
  <cp:lastPrinted>2023-03-06T09:10:27Z</cp:lastPrinted>
  <dcterms:created xsi:type="dcterms:W3CDTF">2022-02-23T13:56:42Z</dcterms:created>
  <dcterms:modified xsi:type="dcterms:W3CDTF">2023-03-28T18:45:29Z</dcterms:modified>
</cp:coreProperties>
</file>